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5"/>
  </p:notesMasterIdLst>
  <p:handoutMasterIdLst>
    <p:handoutMasterId r:id="rId26"/>
  </p:handoutMasterIdLst>
  <p:sldIdLst>
    <p:sldId id="1303" r:id="rId2"/>
    <p:sldId id="1452" r:id="rId3"/>
    <p:sldId id="1453" r:id="rId4"/>
    <p:sldId id="1454" r:id="rId5"/>
    <p:sldId id="1445" r:id="rId6"/>
    <p:sldId id="1446" r:id="rId7"/>
    <p:sldId id="1456" r:id="rId8"/>
    <p:sldId id="1442" r:id="rId9"/>
    <p:sldId id="1457" r:id="rId10"/>
    <p:sldId id="1458" r:id="rId11"/>
    <p:sldId id="1449" r:id="rId12"/>
    <p:sldId id="1459" r:id="rId13"/>
    <p:sldId id="1422" r:id="rId14"/>
    <p:sldId id="1423" r:id="rId15"/>
    <p:sldId id="1424" r:id="rId16"/>
    <p:sldId id="1425" r:id="rId17"/>
    <p:sldId id="1426" r:id="rId18"/>
    <p:sldId id="1427" r:id="rId19"/>
    <p:sldId id="1428" r:id="rId20"/>
    <p:sldId id="1429" r:id="rId21"/>
    <p:sldId id="1430" r:id="rId22"/>
    <p:sldId id="1431" r:id="rId23"/>
    <p:sldId id="1432" r:id="rId24"/>
  </p:sldIdLst>
  <p:sldSz cx="9144000" cy="6858000" type="screen4x3"/>
  <p:notesSz cx="6735763" cy="9799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8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FD71"/>
    <a:srgbClr val="FF3333"/>
    <a:srgbClr val="FD7E71"/>
    <a:srgbClr val="CC3300"/>
    <a:srgbClr val="0000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9" autoAdjust="0"/>
    <p:restoredTop sz="86734" autoAdjust="0"/>
  </p:normalViewPr>
  <p:slideViewPr>
    <p:cSldViewPr snapToGrid="0">
      <p:cViewPr>
        <p:scale>
          <a:sx n="120" d="100"/>
          <a:sy n="120" d="100"/>
        </p:scale>
        <p:origin x="-1290" y="-31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87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641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05BA0635-8B64-44CF-AA4A-79138B410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42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97437" cy="36750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517" y="4655153"/>
            <a:ext cx="4940729" cy="4410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641" y="0"/>
            <a:ext cx="2919123" cy="49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641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FAB5816E-92E6-4A70-B53F-671D7635E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89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9"/>
          <p:cNvSpPr txBox="1">
            <a:spLocks noGrp="1" noChangeArrowheads="1"/>
          </p:cNvSpPr>
          <p:nvPr/>
        </p:nvSpPr>
        <p:spPr bwMode="auto">
          <a:xfrm>
            <a:off x="3816642" y="9308684"/>
            <a:ext cx="2919123" cy="490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AF922BA2-E6BF-4729-A0D4-5167A8A5645C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19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5816E-92E6-4A70-B53F-671D7635E10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1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1787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1787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1787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Fetch: reads</a:t>
            </a:r>
            <a:r>
              <a:rPr lang="en-US" baseline="0" dirty="0" smtClean="0"/>
              <a:t> and writes PC, </a:t>
            </a:r>
            <a:r>
              <a:rPr lang="en-US" baseline="0" dirty="0" err="1" smtClean="0"/>
              <a:t>enq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Execute: writes PC, clear and </a:t>
            </a:r>
            <a:r>
              <a:rPr lang="en-US" baseline="0" dirty="0" err="1" smtClean="0"/>
              <a:t>deq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The machine works correctly with Bypass and CF </a:t>
            </a:r>
            <a:r>
              <a:rPr lang="en-US" baseline="0" dirty="0" err="1" smtClean="0"/>
              <a:t>Fifos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will give us the pipelined behavior</a:t>
            </a:r>
          </a:p>
          <a:p>
            <a:r>
              <a:rPr lang="en-US" baseline="0" dirty="0" smtClean="0"/>
              <a:t>So, Fetch &lt; Execute in one cycle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A4C739-2620-4241-8C4E-56CEE014DD0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r>
              <a:rPr lang="en-US" dirty="0" smtClean="0"/>
              <a:t>Fetch reads and writes PC,</a:t>
            </a:r>
            <a:r>
              <a:rPr lang="en-US" baseline="0" dirty="0" smtClean="0"/>
              <a:t> writes epoch and </a:t>
            </a:r>
            <a:r>
              <a:rPr lang="en-US" baseline="0" dirty="0" err="1" smtClean="0"/>
              <a:t>enqs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Execute writes PC, writes epoch and </a:t>
            </a:r>
            <a:r>
              <a:rPr lang="en-US" baseline="0" dirty="0" err="1" smtClean="0"/>
              <a:t>deqs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ir</a:t>
            </a:r>
            <a:endParaRPr lang="en-US" baseline="0" dirty="0" smtClean="0"/>
          </a:p>
          <a:p>
            <a:r>
              <a:rPr lang="en-US" baseline="0" dirty="0" smtClean="0"/>
              <a:t>Fetch &lt; Execute within the same cycle</a:t>
            </a:r>
          </a:p>
          <a:p>
            <a:r>
              <a:rPr lang="en-US" baseline="0" dirty="0" smtClean="0"/>
              <a:t>The machine works with both CF and Bypass FIFOs for </a:t>
            </a:r>
            <a:r>
              <a:rPr lang="en-US" baseline="0" dirty="0" err="1" smtClean="0"/>
              <a:t>ir</a:t>
            </a:r>
            <a:r>
              <a:rPr lang="en-US" baseline="0" dirty="0" smtClean="0"/>
              <a:t>, but only CF </a:t>
            </a:r>
            <a:r>
              <a:rPr lang="en-US" baseline="0" dirty="0" err="1" smtClean="0"/>
              <a:t>Fifo</a:t>
            </a:r>
            <a:r>
              <a:rPr lang="en-US" baseline="0" dirty="0" smtClean="0"/>
              <a:t> gives pipelined behavior</a:t>
            </a:r>
          </a:p>
          <a:p>
            <a:r>
              <a:rPr lang="en-US" baseline="0" dirty="0" smtClean="0"/>
              <a:t>If </a:t>
            </a:r>
            <a:r>
              <a:rPr lang="en-US" baseline="0" dirty="0" err="1" smtClean="0"/>
              <a:t>inEp</a:t>
            </a:r>
            <a:r>
              <a:rPr lang="en-US" baseline="0" dirty="0" smtClean="0"/>
              <a:t> was replaced by epoch in Execute, then Fetch and Execute can not be scheduled concurrently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L12-</a:t>
            </a:r>
            <a:fld id="{CADB5FF0-9E4C-4A76-B146-CFD9F86D27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lnSpc>
                      <a:spcPct val="90000"/>
                    </a:lnSpc>
                    <a:spcBef>
                      <a:spcPct val="25000"/>
                    </a:spcBef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/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L12-</a:t>
            </a:r>
            <a:fld id="{B7BB6FD0-6433-4498-9FC0-51B88F6D39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0447" y="6400800"/>
            <a:ext cx="301846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774817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>
                <a:solidFill>
                  <a:srgbClr val="660066"/>
                </a:solidFill>
              </a:rPr>
              <a:t>Constructive Computer Architecture: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400" dirty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400" dirty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400" dirty="0" smtClean="0">
                <a:solidFill>
                  <a:srgbClr val="660066"/>
                </a:solidFill>
              </a:rPr>
              <a:t>Control Hazards</a:t>
            </a:r>
            <a:endParaRPr lang="en-US" sz="4400" dirty="0">
              <a:solidFill>
                <a:srgbClr val="660066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CADB5FF0-9E4C-4A76-B146-CFD9F86D279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7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Design 2</a:t>
            </a:r>
            <a:endParaRPr lang="en-US" sz="36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36672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... register fetch, exec, memory op,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update,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f2d.clear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f2d.deq;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65269" y="1470192"/>
            <a:ext cx="269332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doExecute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&lt;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doFetch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8660" y="3140328"/>
            <a:ext cx="5860567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1. Concurrency: should (clear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&lt;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) ?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2. Does this design have better performance?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3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9027382" cy="1143000"/>
          </a:xfrm>
        </p:spPr>
        <p:txBody>
          <a:bodyPr/>
          <a:lstStyle/>
          <a:p>
            <a:r>
              <a:rPr lang="en-US" sz="4000" dirty="0" smtClean="0"/>
              <a:t>Design 2 correctness/concurrency  </a:t>
            </a:r>
            <a:br>
              <a:rPr lang="en-US" sz="4000" dirty="0" smtClean="0"/>
            </a:br>
            <a:r>
              <a:rPr lang="en-US" sz="2400" dirty="0" smtClean="0"/>
              <a:t>Execute &lt; Fetch 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67206" y="2818513"/>
            <a:ext cx="198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</a:t>
            </a:r>
            <a:r>
              <a:rPr lang="en-US" sz="1800" dirty="0" err="1" smtClean="0"/>
              <a:t>inst</a:t>
            </a:r>
            <a:r>
              <a:rPr lang="en-US" sz="1800" dirty="0" smtClean="0"/>
              <a:t>, pc, </a:t>
            </a:r>
            <a:r>
              <a:rPr lang="en-US" sz="1800" dirty="0" err="1" smtClean="0"/>
              <a:t>ppc</a:t>
            </a:r>
            <a:r>
              <a:rPr lang="en-US" sz="1800" dirty="0" smtClean="0"/>
              <a:t>&gt;</a:t>
            </a:r>
            <a:endParaRPr lang="en-US" sz="1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892737" y="3441226"/>
            <a:ext cx="7772400" cy="149210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Once Execute redirects the PC,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 wrong path instruction should be executed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next instruction executed must be the redirected one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935126" y="1694830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Fetch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45396" y="1730271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Execute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221666" y="2731504"/>
            <a:ext cx="893134" cy="5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4394790" y="2735048"/>
            <a:ext cx="836429" cy="177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Straight Arrow Connector 37"/>
          <p:cNvCxnSpPr>
            <a:endCxn id="6" idx="3"/>
          </p:cNvCxnSpPr>
          <p:nvPr/>
        </p:nvCxnSpPr>
        <p:spPr bwMode="auto">
          <a:xfrm flipH="1">
            <a:off x="3115065" y="2044286"/>
            <a:ext cx="212678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 flipH="1">
            <a:off x="3944946" y="2572015"/>
            <a:ext cx="447100" cy="329610"/>
            <a:chOff x="7893611" y="1936897"/>
            <a:chExt cx="447100" cy="329610"/>
          </a:xfrm>
        </p:grpSpPr>
        <p:sp>
          <p:nvSpPr>
            <p:cNvPr id="40" name="Rectangle 39"/>
            <p:cNvSpPr/>
            <p:nvPr/>
          </p:nvSpPr>
          <p:spPr bwMode="auto">
            <a:xfrm flipH="1" flipV="1">
              <a:off x="8032366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 flipH="1" flipV="1">
              <a:off x="7893611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H="1">
              <a:off x="8101477" y="1936897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8101477" y="2264557"/>
              <a:ext cx="239234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Rectangle 5"/>
          <p:cNvSpPr/>
          <p:nvPr/>
        </p:nvSpPr>
        <p:spPr bwMode="auto">
          <a:xfrm>
            <a:off x="2627385" y="1949036"/>
            <a:ext cx="487680" cy="1905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322934" y="2308860"/>
            <a:ext cx="912006" cy="266700"/>
          </a:xfrm>
          <a:custGeom>
            <a:avLst/>
            <a:gdLst>
              <a:gd name="connsiteX0" fmla="*/ 982980 w 982980"/>
              <a:gd name="connsiteY0" fmla="*/ 7620 h 274320"/>
              <a:gd name="connsiteX1" fmla="*/ 7620 w 982980"/>
              <a:gd name="connsiteY1" fmla="*/ 0 h 274320"/>
              <a:gd name="connsiteX2" fmla="*/ 0 w 982980"/>
              <a:gd name="connsiteY2" fmla="*/ 274320 h 274320"/>
              <a:gd name="connsiteX0" fmla="*/ 982980 w 982980"/>
              <a:gd name="connsiteY0" fmla="*/ 0 h 266700"/>
              <a:gd name="connsiteX1" fmla="*/ 7620 w 982980"/>
              <a:gd name="connsiteY1" fmla="*/ 15240 h 266700"/>
              <a:gd name="connsiteX2" fmla="*/ 0 w 982980"/>
              <a:gd name="connsiteY2" fmla="*/ 266700 h 266700"/>
              <a:gd name="connsiteX0" fmla="*/ 982980 w 982980"/>
              <a:gd name="connsiteY0" fmla="*/ 0 h 266700"/>
              <a:gd name="connsiteX1" fmla="*/ 0 w 982980"/>
              <a:gd name="connsiteY1" fmla="*/ 0 h 266700"/>
              <a:gd name="connsiteX2" fmla="*/ 0 w 982980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980" h="266700">
                <a:moveTo>
                  <a:pt x="982980" y="0"/>
                </a:moveTo>
                <a:lnTo>
                  <a:pt x="0" y="0"/>
                </a:lnTo>
                <a:lnTo>
                  <a:pt x="0" y="26670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16882" y="1682943"/>
            <a:ext cx="198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pc redirect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594757" y="2246734"/>
            <a:ext cx="81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f2d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9358" y="5359526"/>
            <a:ext cx="189731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Performance?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78836" y="5359526"/>
            <a:ext cx="383425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 dead-cycle but the critical path length 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1943" y="4892173"/>
            <a:ext cx="4525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Thus, concurrent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execution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requires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50674" y="4879075"/>
            <a:ext cx="1632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(clear &lt; 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30683" y="5635756"/>
            <a:ext cx="1953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iMem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exec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00646" y="6082749"/>
            <a:ext cx="71032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Slower clock means every instruction will take longer!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2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9" grpId="0"/>
      <p:bldP spid="10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271" y="1578997"/>
            <a:ext cx="7772400" cy="4114800"/>
          </a:xfrm>
        </p:spPr>
        <p:txBody>
          <a:bodyPr/>
          <a:lstStyle/>
          <a:p>
            <a:r>
              <a:rPr lang="en-US" sz="2400" dirty="0" smtClean="0"/>
              <a:t>Get the functionality right before worrying about concurrency</a:t>
            </a:r>
          </a:p>
          <a:p>
            <a:r>
              <a:rPr lang="en-US" sz="2400" dirty="0" smtClean="0"/>
              <a:t>Introduce EHRs systematically to avoid rule conflicts; analyze various designs for dead cycles and critical path lengths</a:t>
            </a:r>
          </a:p>
          <a:p>
            <a:pPr lvl="1"/>
            <a:r>
              <a:rPr lang="en-US" sz="2000" dirty="0" smtClean="0"/>
              <a:t>BSV compiler produces information about conflicts </a:t>
            </a:r>
          </a:p>
          <a:p>
            <a:pPr lvl="1"/>
            <a:r>
              <a:rPr lang="en-US" sz="2000" dirty="0" smtClean="0"/>
              <a:t>Dead cycles can be estimated by running suitable benchmark programs</a:t>
            </a:r>
          </a:p>
          <a:p>
            <a:pPr lvl="1"/>
            <a:r>
              <a:rPr lang="en-US" sz="2000" dirty="0" smtClean="0"/>
              <a:t>Estimation of critical paths is often difficult and requires hardware synthesis tools</a:t>
            </a:r>
          </a:p>
          <a:p>
            <a:pPr lvl="1"/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Killing fetched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914" y="1522229"/>
            <a:ext cx="8220741" cy="4886191"/>
          </a:xfrm>
        </p:spPr>
        <p:txBody>
          <a:bodyPr/>
          <a:lstStyle/>
          <a:p>
            <a:r>
              <a:rPr lang="en-US" sz="2400" dirty="0" smtClean="0"/>
              <a:t>In the simple design with combinational memory we have discussed so far, all the </a:t>
            </a:r>
            <a:r>
              <a:rPr lang="en-US" sz="2400" dirty="0" err="1" smtClean="0"/>
              <a:t>mispredicted</a:t>
            </a:r>
            <a:r>
              <a:rPr lang="en-US" sz="2400" dirty="0" smtClean="0"/>
              <a:t> instructions were present in f2d. So the Execute stage can </a:t>
            </a:r>
            <a:r>
              <a:rPr lang="en-US" sz="2400" i="1" dirty="0" smtClean="0"/>
              <a:t>atomically:</a:t>
            </a:r>
          </a:p>
          <a:p>
            <a:pPr lvl="1"/>
            <a:r>
              <a:rPr lang="en-US" sz="2000" dirty="0" smtClean="0"/>
              <a:t>Clear f2d </a:t>
            </a:r>
          </a:p>
          <a:p>
            <a:pPr lvl="1"/>
            <a:r>
              <a:rPr lang="en-US" sz="2000" dirty="0" smtClean="0"/>
              <a:t>Set pc to the correct target</a:t>
            </a:r>
          </a:p>
          <a:p>
            <a:pPr lvl="1"/>
            <a:endParaRPr lang="en-US" sz="2000" dirty="0" smtClean="0"/>
          </a:p>
          <a:p>
            <a:r>
              <a:rPr lang="en-US" sz="2400" dirty="0"/>
              <a:t>In highly pipelined </a:t>
            </a:r>
            <a:r>
              <a:rPr lang="en-US" sz="2400" dirty="0" smtClean="0"/>
              <a:t>machines there can be multiple </a:t>
            </a:r>
            <a:r>
              <a:rPr lang="en-US" sz="2400" dirty="0" err="1" smtClean="0"/>
              <a:t>mispredicted</a:t>
            </a:r>
            <a:r>
              <a:rPr lang="en-US" sz="2400" dirty="0" smtClean="0"/>
              <a:t> and partially executed instructions in the pipeline; </a:t>
            </a:r>
            <a:r>
              <a:rPr lang="en-US" sz="2400" dirty="0"/>
              <a:t>it </a:t>
            </a:r>
            <a:r>
              <a:rPr lang="en-US" sz="2400" dirty="0" smtClean="0"/>
              <a:t>will generally take more than one cycle to kill </a:t>
            </a:r>
            <a:r>
              <a:rPr lang="en-US" sz="2400" dirty="0"/>
              <a:t>all </a:t>
            </a:r>
            <a:r>
              <a:rPr lang="en-US" sz="2400" dirty="0" smtClean="0"/>
              <a:t>such instructions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246239" y="5899355"/>
            <a:ext cx="745781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Need a more general solution then clearing the f2d FIFO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9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4684" cy="1143000"/>
          </a:xfrm>
        </p:spPr>
        <p:txBody>
          <a:bodyPr/>
          <a:lstStyle/>
          <a:p>
            <a:r>
              <a:rPr lang="en-US" dirty="0" smtClean="0"/>
              <a:t>Epoch: a method to manage control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735" y="1511595"/>
            <a:ext cx="7772400" cy="2468523"/>
          </a:xfrm>
        </p:spPr>
        <p:txBody>
          <a:bodyPr/>
          <a:lstStyle/>
          <a:p>
            <a:r>
              <a:rPr lang="en-US" sz="2400" dirty="0" smtClean="0"/>
              <a:t>Add an epoch register in the processor state </a:t>
            </a:r>
          </a:p>
          <a:p>
            <a:r>
              <a:rPr lang="en-US" sz="2400" dirty="0" smtClean="0"/>
              <a:t>The Execute stage changes </a:t>
            </a:r>
            <a:r>
              <a:rPr lang="en-US" sz="2400" dirty="0"/>
              <a:t>the </a:t>
            </a:r>
            <a:r>
              <a:rPr lang="en-US" sz="2400" dirty="0" smtClean="0"/>
              <a:t>epoch whenever the pc prediction is wrong and sets the pc to the correct value</a:t>
            </a:r>
          </a:p>
          <a:p>
            <a:r>
              <a:rPr lang="en-US" sz="2400" dirty="0" smtClean="0"/>
              <a:t>The Fetch stage associates the current epoch with every instruction when it is fetched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42876" y="3916324"/>
            <a:ext cx="3811923" cy="2665208"/>
            <a:chOff x="1074738" y="2289547"/>
            <a:chExt cx="3811923" cy="2665208"/>
          </a:xfrm>
        </p:grpSpPr>
        <p:sp>
          <p:nvSpPr>
            <p:cNvPr id="8" name="Rectangle 17"/>
            <p:cNvSpPr>
              <a:spLocks noChangeArrowheads="1"/>
            </p:cNvSpPr>
            <p:nvPr/>
          </p:nvSpPr>
          <p:spPr bwMode="auto">
            <a:xfrm>
              <a:off x="1074738" y="3344863"/>
              <a:ext cx="452437" cy="94456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/>
                <a:t>PC</a:t>
              </a:r>
            </a:p>
          </p:txBody>
        </p: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1559554" y="4454656"/>
              <a:ext cx="1101725" cy="50009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dirty="0" err="1" smtClean="0"/>
                <a:t>iMem</a:t>
              </a:r>
              <a:endParaRPr lang="en-US" dirty="0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rot="5400000" flipV="1">
              <a:off x="1548678" y="4259985"/>
              <a:ext cx="449929" cy="3987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1" name="Line 17"/>
            <p:cNvSpPr>
              <a:spLocks noChangeShapeType="1"/>
            </p:cNvSpPr>
            <p:nvPr/>
          </p:nvSpPr>
          <p:spPr bwMode="auto">
            <a:xfrm rot="5400000" flipH="1" flipV="1">
              <a:off x="2100263" y="3470275"/>
              <a:ext cx="0" cy="114300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 rot="-5400000" flipH="1" flipV="1">
              <a:off x="1550194" y="3461544"/>
              <a:ext cx="561975" cy="230187"/>
            </a:xfrm>
            <a:prstGeom prst="flowChartManualOperation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 sz="900"/>
            </a:p>
          </p:txBody>
        </p:sp>
        <p:sp>
          <p:nvSpPr>
            <p:cNvPr id="13" name="Oval 37"/>
            <p:cNvSpPr>
              <a:spLocks noChangeArrowheads="1"/>
            </p:cNvSpPr>
            <p:nvPr/>
          </p:nvSpPr>
          <p:spPr bwMode="auto">
            <a:xfrm>
              <a:off x="2119313" y="3576638"/>
              <a:ext cx="463869" cy="287337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r>
                <a:rPr lang="en-US" sz="1200" dirty="0" smtClean="0"/>
                <a:t>nap</a:t>
              </a:r>
              <a:endParaRPr lang="en-US" sz="1200" dirty="0"/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 rot="16200000" flipV="1">
              <a:off x="2156619" y="3956844"/>
              <a:ext cx="201612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5" name="Line 40"/>
            <p:cNvSpPr>
              <a:spLocks noChangeShapeType="1"/>
            </p:cNvSpPr>
            <p:nvPr/>
          </p:nvSpPr>
          <p:spPr bwMode="auto">
            <a:xfrm rot="5400000">
              <a:off x="1621632" y="3474243"/>
              <a:ext cx="0" cy="20161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6" name="Line 41"/>
            <p:cNvSpPr>
              <a:spLocks noChangeShapeType="1"/>
            </p:cNvSpPr>
            <p:nvPr/>
          </p:nvSpPr>
          <p:spPr bwMode="auto">
            <a:xfrm rot="5400000">
              <a:off x="2028032" y="3636168"/>
              <a:ext cx="0" cy="182563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7" name="Line 44"/>
            <p:cNvSpPr>
              <a:spLocks noChangeShapeType="1"/>
            </p:cNvSpPr>
            <p:nvPr/>
          </p:nvSpPr>
          <p:spPr bwMode="auto">
            <a:xfrm rot="16200000" flipH="1" flipV="1">
              <a:off x="2933387" y="2291114"/>
              <a:ext cx="6315" cy="16122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5"/>
            <p:cNvSpPr>
              <a:spLocks noChangeShapeType="1"/>
            </p:cNvSpPr>
            <p:nvPr/>
          </p:nvSpPr>
          <p:spPr bwMode="auto">
            <a:xfrm rot="5400000">
              <a:off x="2035969" y="3380470"/>
              <a:ext cx="0" cy="182562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 flipH="1" flipV="1">
              <a:off x="2133600" y="3165475"/>
              <a:ext cx="0" cy="3111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7"/>
            <p:cNvSpPr>
              <a:spLocks noChangeArrowheads="1"/>
            </p:cNvSpPr>
            <p:nvPr/>
          </p:nvSpPr>
          <p:spPr bwMode="auto">
            <a:xfrm>
              <a:off x="2671763" y="3363913"/>
              <a:ext cx="452437" cy="933450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600" dirty="0" smtClean="0">
                  <a:solidFill>
                    <a:srgbClr val="FF0000"/>
                  </a:solidFill>
                  <a:latin typeface="Verdana" pitchFamily="-96" charset="0"/>
                </a:rPr>
                <a:t>f2d</a:t>
              </a:r>
              <a:endParaRPr lang="en-US" sz="16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21" name="Line 8"/>
            <p:cNvSpPr>
              <a:spLocks noChangeShapeType="1"/>
            </p:cNvSpPr>
            <p:nvPr/>
          </p:nvSpPr>
          <p:spPr bwMode="auto">
            <a:xfrm>
              <a:off x="3125788" y="3811620"/>
              <a:ext cx="695325" cy="0"/>
            </a:xfrm>
            <a:prstGeom prst="lin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endParaRPr lang="en-US"/>
            </a:p>
          </p:txBody>
        </p:sp>
        <p:sp>
          <p:nvSpPr>
            <p:cNvPr id="22" name="AutoShape 52"/>
            <p:cNvSpPr>
              <a:spLocks noChangeArrowheads="1"/>
            </p:cNvSpPr>
            <p:nvPr/>
          </p:nvSpPr>
          <p:spPr bwMode="auto">
            <a:xfrm>
              <a:off x="1168400" y="4122738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3" name="AutoShape 53"/>
            <p:cNvSpPr>
              <a:spLocks noChangeArrowheads="1"/>
            </p:cNvSpPr>
            <p:nvPr/>
          </p:nvSpPr>
          <p:spPr bwMode="auto">
            <a:xfrm>
              <a:off x="2778125" y="4127500"/>
              <a:ext cx="255588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/>
          </p:nvSpPr>
          <p:spPr bwMode="auto">
            <a:xfrm>
              <a:off x="1079500" y="2305763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r>
                <a:rPr lang="en-US" sz="1000">
                  <a:solidFill>
                    <a:srgbClr val="FF0000"/>
                  </a:solidFill>
                  <a:latin typeface="Verdana" pitchFamily="-96" charset="0"/>
                </a:rPr>
                <a:t>Epoch</a:t>
              </a:r>
            </a:p>
          </p:txBody>
        </p:sp>
        <p:sp>
          <p:nvSpPr>
            <p:cNvPr id="25" name="AutoShape 52"/>
            <p:cNvSpPr>
              <a:spLocks noChangeArrowheads="1"/>
            </p:cNvSpPr>
            <p:nvPr/>
          </p:nvSpPr>
          <p:spPr bwMode="auto">
            <a:xfrm>
              <a:off x="1173163" y="3094271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 rot="5400000" flipH="1">
              <a:off x="1638300" y="2673350"/>
              <a:ext cx="395288" cy="598488"/>
              <a:chOff x="1707" y="2541"/>
              <a:chExt cx="156" cy="530"/>
            </a:xfrm>
          </p:grpSpPr>
          <p:sp>
            <p:nvSpPr>
              <p:cNvPr id="34" name="Line 8"/>
              <p:cNvSpPr>
                <a:spLocks noChangeShapeType="1"/>
              </p:cNvSpPr>
              <p:nvPr/>
            </p:nvSpPr>
            <p:spPr bwMode="auto">
              <a:xfrm rot="16200000" flipH="1">
                <a:off x="1598" y="2806"/>
                <a:ext cx="530" cy="0"/>
              </a:xfrm>
              <a:prstGeom prst="lin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</a:pPr>
                <a:endParaRPr lang="en-US"/>
              </a:p>
            </p:txBody>
          </p:sp>
          <p:sp>
            <p:nvSpPr>
              <p:cNvPr id="35" name="Line 22"/>
              <p:cNvSpPr>
                <a:spLocks noChangeShapeType="1"/>
              </p:cNvSpPr>
              <p:nvPr/>
            </p:nvSpPr>
            <p:spPr bwMode="auto">
              <a:xfrm rot="5400000" flipH="1" flipV="1">
                <a:off x="1785" y="2466"/>
                <a:ext cx="0" cy="15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7" name="Freeform 26"/>
            <p:cNvSpPr/>
            <p:nvPr/>
          </p:nvSpPr>
          <p:spPr bwMode="auto">
            <a:xfrm>
              <a:off x="2328530" y="4210494"/>
              <a:ext cx="340242" cy="233916"/>
            </a:xfrm>
            <a:custGeom>
              <a:avLst/>
              <a:gdLst>
                <a:gd name="connsiteX0" fmla="*/ 0 w 542260"/>
                <a:gd name="connsiteY0" fmla="*/ 223283 h 223283"/>
                <a:gd name="connsiteX1" fmla="*/ 0 w 542260"/>
                <a:gd name="connsiteY1" fmla="*/ 0 h 223283"/>
                <a:gd name="connsiteX2" fmla="*/ 542260 w 542260"/>
                <a:gd name="connsiteY2" fmla="*/ 0 h 223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42260" h="223283">
                  <a:moveTo>
                    <a:pt x="0" y="223283"/>
                  </a:moveTo>
                  <a:lnTo>
                    <a:pt x="0" y="0"/>
                  </a:lnTo>
                  <a:lnTo>
                    <a:pt x="542260" y="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531088" y="2668772"/>
              <a:ext cx="1148317" cy="871870"/>
            </a:xfrm>
            <a:custGeom>
              <a:avLst/>
              <a:gdLst>
                <a:gd name="connsiteX0" fmla="*/ 0 w 1148317"/>
                <a:gd name="connsiteY0" fmla="*/ 0 h 871870"/>
                <a:gd name="connsiteX1" fmla="*/ 925033 w 1148317"/>
                <a:gd name="connsiteY1" fmla="*/ 0 h 871870"/>
                <a:gd name="connsiteX2" fmla="*/ 925033 w 1148317"/>
                <a:gd name="connsiteY2" fmla="*/ 871870 h 871870"/>
                <a:gd name="connsiteX3" fmla="*/ 1148317 w 1148317"/>
                <a:gd name="connsiteY3" fmla="*/ 871870 h 871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8317" h="871870">
                  <a:moveTo>
                    <a:pt x="0" y="0"/>
                  </a:moveTo>
                  <a:lnTo>
                    <a:pt x="925033" y="0"/>
                  </a:lnTo>
                  <a:lnTo>
                    <a:pt x="925033" y="871870"/>
                  </a:lnTo>
                  <a:lnTo>
                    <a:pt x="1148317" y="871870"/>
                  </a:lnTo>
                </a:path>
              </a:pathLst>
            </a:cu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278372" y="2300182"/>
              <a:ext cx="283535" cy="2573078"/>
            </a:xfrm>
            <a:custGeom>
              <a:avLst/>
              <a:gdLst>
                <a:gd name="connsiteX0" fmla="*/ 241005 w 283535"/>
                <a:gd name="connsiteY0" fmla="*/ 0 h 2073349"/>
                <a:gd name="connsiteX1" fmla="*/ 7088 w 283535"/>
                <a:gd name="connsiteY1" fmla="*/ 956930 h 2073349"/>
                <a:gd name="connsiteX2" fmla="*/ 283535 w 283535"/>
                <a:gd name="connsiteY2" fmla="*/ 2073349 h 2073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3535" h="2073349">
                  <a:moveTo>
                    <a:pt x="241005" y="0"/>
                  </a:moveTo>
                  <a:cubicBezTo>
                    <a:pt x="120502" y="305686"/>
                    <a:pt x="0" y="611372"/>
                    <a:pt x="7088" y="956930"/>
                  </a:cubicBezTo>
                  <a:cubicBezTo>
                    <a:pt x="14176" y="1302488"/>
                    <a:pt x="148855" y="1687918"/>
                    <a:pt x="283535" y="2073349"/>
                  </a:cubicBezTo>
                </a:path>
              </a:pathLst>
            </a:custGeom>
            <a:noFill/>
            <a:ln w="571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828800" y="2289547"/>
              <a:ext cx="87408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Fetch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637741" y="2289547"/>
              <a:ext cx="11963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Execute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74543" y="3590263"/>
              <a:ext cx="60625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inst</a:t>
              </a:r>
              <a:endParaRPr lang="en-US" sz="1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700118" y="2892059"/>
              <a:ext cx="11865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/>
                <a:t>targetPC</a:t>
              </a:r>
              <a:endParaRPr lang="en-US" sz="1800" dirty="0" smtClean="0"/>
            </a:p>
          </p:txBody>
        </p:sp>
      </p:grpSp>
      <p:sp>
        <p:nvSpPr>
          <p:cNvPr id="38" name="Content Placeholder 2"/>
          <p:cNvSpPr txBox="1">
            <a:spLocks/>
          </p:cNvSpPr>
          <p:nvPr/>
        </p:nvSpPr>
        <p:spPr bwMode="auto">
          <a:xfrm>
            <a:off x="639735" y="3891564"/>
            <a:ext cx="4603141" cy="2360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epoch of the instruction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examined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when it is ready to execute. If the processor epoch has changed the instruction is </a:t>
            </a:r>
            <a:r>
              <a:rPr lang="en-US" sz="2400" kern="0" dirty="0" smtClean="0">
                <a:latin typeface="+mn-lt"/>
              </a:rPr>
              <a:t>thrown </a:t>
            </a:r>
            <a:r>
              <a:rPr lang="en-US" sz="2400" kern="0" dirty="0">
                <a:latin typeface="+mn-lt"/>
              </a:rPr>
              <a:t>away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7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epoch based solution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52575"/>
            <a:ext cx="844232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=nap(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]);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]&lt;=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f2d.enq(Fetch2Decode{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],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ppc:ppcF,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epoch:epoch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inst:instF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x=f2d.first;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pc=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x.epoch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== epoch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decode,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register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exec, memory op,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epoch &lt;= next(epoch);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03225" indent="-403225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403225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f2d.deq;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08135" y="1459803"/>
            <a:ext cx="481584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these rules execute concurrently 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69664" y="2096160"/>
            <a:ext cx="660744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08135" y="3126738"/>
            <a:ext cx="481584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two values for epoch are sufficient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91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39" y="283535"/>
            <a:ext cx="8619461" cy="1143000"/>
          </a:xfrm>
        </p:spPr>
        <p:txBody>
          <a:bodyPr/>
          <a:lstStyle/>
          <a:p>
            <a:r>
              <a:rPr lang="en-US" sz="4000" dirty="0" smtClean="0"/>
              <a:t>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006" y="1525772"/>
            <a:ext cx="8188842" cy="4198088"/>
          </a:xfrm>
        </p:spPr>
        <p:txBody>
          <a:bodyPr/>
          <a:lstStyle/>
          <a:p>
            <a:r>
              <a:rPr lang="en-US" sz="2400" dirty="0" smtClean="0"/>
              <a:t>Epoch based solution kills one wrong-path instruction at a time in the execute stage</a:t>
            </a:r>
          </a:p>
          <a:p>
            <a:r>
              <a:rPr lang="en-US" sz="2400" dirty="0" smtClean="0"/>
              <a:t>It may be slow, but it is more robust in more complex pipelines, if you have multiple stages between fetch and execute or if you have outstanding instruction requests to the </a:t>
            </a:r>
            <a:r>
              <a:rPr lang="en-US" sz="2400" dirty="0" err="1" smtClean="0"/>
              <a:t>iMem</a:t>
            </a:r>
            <a:endParaRPr lang="en-US" sz="2400" dirty="0" smtClean="0"/>
          </a:p>
          <a:p>
            <a:r>
              <a:rPr lang="en-US" sz="2400" dirty="0" smtClean="0"/>
              <a:t>It requires the Execute stage to set the pc and epoch registers simultaneously which may result in a long combinational path from Execute to Fetch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6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Decoupled Fetch and Execute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267206" y="3176653"/>
            <a:ext cx="198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</a:t>
            </a:r>
            <a:r>
              <a:rPr lang="en-US" sz="1800" dirty="0" err="1" smtClean="0"/>
              <a:t>inst</a:t>
            </a:r>
            <a:r>
              <a:rPr lang="en-US" sz="1800" dirty="0" smtClean="0"/>
              <a:t>, pc, </a:t>
            </a:r>
            <a:r>
              <a:rPr lang="en-US" sz="1800" dirty="0" err="1" smtClean="0"/>
              <a:t>ppc</a:t>
            </a:r>
            <a:r>
              <a:rPr lang="en-US" sz="1800" dirty="0" smtClean="0"/>
              <a:t>, epoch&gt;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282446" y="1697261"/>
            <a:ext cx="2259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&lt;corrected pc, new epoch&gt;</a:t>
            </a:r>
            <a:endParaRPr lang="en-US" sz="1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944525" y="4035586"/>
            <a:ext cx="7772400" cy="2068034"/>
          </a:xfrm>
        </p:spPr>
        <p:txBody>
          <a:bodyPr/>
          <a:lstStyle/>
          <a:p>
            <a:r>
              <a:rPr lang="en-US" sz="2400" dirty="0" smtClean="0"/>
              <a:t>In decoupled systems a subsystem reads and modifies only local state atomically</a:t>
            </a:r>
          </a:p>
          <a:p>
            <a:pPr lvl="1"/>
            <a:r>
              <a:rPr lang="en-US" sz="2000" dirty="0" smtClean="0"/>
              <a:t>In our solution, pc and epoch are read by both rules</a:t>
            </a:r>
          </a:p>
          <a:p>
            <a:r>
              <a:rPr lang="en-US" sz="2400" dirty="0" smtClean="0"/>
              <a:t>Properly decoupled systems permit greater freedom in independent refinement of subsystems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935126" y="2052970"/>
            <a:ext cx="4596810" cy="1481469"/>
            <a:chOff x="1935126" y="1786270"/>
            <a:chExt cx="4596810" cy="1481469"/>
          </a:xfrm>
        </p:grpSpPr>
        <p:sp>
          <p:nvSpPr>
            <p:cNvPr id="7" name="Rectangle 6"/>
            <p:cNvSpPr/>
            <p:nvPr/>
          </p:nvSpPr>
          <p:spPr bwMode="auto">
            <a:xfrm>
              <a:off x="1935126" y="1786270"/>
              <a:ext cx="1286540" cy="14460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Fetch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245396" y="1821711"/>
              <a:ext cx="1286540" cy="144602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Execute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013970" y="2076892"/>
              <a:ext cx="447100" cy="329610"/>
              <a:chOff x="7893611" y="1936897"/>
              <a:chExt cx="447100" cy="329610"/>
            </a:xfrm>
          </p:grpSpPr>
          <p:sp>
            <p:nvSpPr>
              <p:cNvPr id="27" name="Rectangle 26"/>
              <p:cNvSpPr/>
              <p:nvPr/>
            </p:nvSpPr>
            <p:spPr bwMode="auto">
              <a:xfrm flipH="1" flipV="1">
                <a:off x="8032366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 flipH="1" flipV="1">
                <a:off x="7893611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9" name="Straight Connector 28"/>
              <p:cNvCxnSpPr/>
              <p:nvPr/>
            </p:nvCxnSpPr>
            <p:spPr bwMode="auto">
              <a:xfrm flipH="1">
                <a:off x="8101477" y="1936897"/>
                <a:ext cx="2286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 flipH="1">
                <a:off x="8101477" y="2264557"/>
                <a:ext cx="23923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33" name="Straight Arrow Connector 32"/>
            <p:cNvCxnSpPr/>
            <p:nvPr/>
          </p:nvCxnSpPr>
          <p:spPr bwMode="auto">
            <a:xfrm flipV="1">
              <a:off x="3221666" y="2822944"/>
              <a:ext cx="893134" cy="5316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4394790" y="2826488"/>
              <a:ext cx="836429" cy="177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6" name="Straight Arrow Connector 35"/>
            <p:cNvCxnSpPr>
              <a:stCxn id="28" idx="3"/>
            </p:cNvCxnSpPr>
            <p:nvPr/>
          </p:nvCxnSpPr>
          <p:spPr bwMode="auto">
            <a:xfrm flipH="1" flipV="1">
              <a:off x="3189768" y="2239394"/>
              <a:ext cx="824202" cy="230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 flipV="1">
              <a:off x="4284921" y="2239394"/>
              <a:ext cx="956931" cy="1063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39" name="Group 38"/>
            <p:cNvGrpSpPr/>
            <p:nvPr/>
          </p:nvGrpSpPr>
          <p:grpSpPr>
            <a:xfrm flipH="1">
              <a:off x="3944946" y="2663455"/>
              <a:ext cx="447100" cy="329610"/>
              <a:chOff x="7893611" y="1936897"/>
              <a:chExt cx="447100" cy="329610"/>
            </a:xfrm>
          </p:grpSpPr>
          <p:sp>
            <p:nvSpPr>
              <p:cNvPr id="40" name="Rectangle 39"/>
              <p:cNvSpPr/>
              <p:nvPr/>
            </p:nvSpPr>
            <p:spPr bwMode="auto">
              <a:xfrm flipH="1" flipV="1">
                <a:off x="8032366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 flipH="1" flipV="1">
                <a:off x="7893611" y="1936897"/>
                <a:ext cx="138223" cy="329610"/>
              </a:xfrm>
              <a:prstGeom prst="rect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 flipH="1">
                <a:off x="8101477" y="1936897"/>
                <a:ext cx="228600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flipH="1">
                <a:off x="8101477" y="2264557"/>
                <a:ext cx="239234" cy="0"/>
              </a:xfrm>
              <a:prstGeom prst="line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39" y="283535"/>
            <a:ext cx="8619461" cy="1143000"/>
          </a:xfrm>
        </p:spPr>
        <p:txBody>
          <a:bodyPr/>
          <a:lstStyle/>
          <a:p>
            <a:r>
              <a:rPr lang="en-US" sz="4000" dirty="0" smtClean="0"/>
              <a:t>A decoupled solution using epochs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37" y="2282063"/>
            <a:ext cx="8219951" cy="4198088"/>
          </a:xfrm>
        </p:spPr>
        <p:txBody>
          <a:bodyPr/>
          <a:lstStyle/>
          <a:p>
            <a:r>
              <a:rPr lang="en-US" sz="2400" dirty="0" smtClean="0"/>
              <a:t>Add </a:t>
            </a:r>
            <a:r>
              <a:rPr lang="en-US" sz="2400" dirty="0" err="1" smtClean="0"/>
              <a:t>fEpoch</a:t>
            </a:r>
            <a:r>
              <a:rPr lang="en-US" sz="2400" dirty="0" smtClean="0"/>
              <a:t> and </a:t>
            </a:r>
            <a:r>
              <a:rPr lang="en-US" sz="2400" dirty="0" err="1" smtClean="0"/>
              <a:t>eEpoch</a:t>
            </a:r>
            <a:r>
              <a:rPr lang="en-US" sz="2400" dirty="0" smtClean="0"/>
              <a:t> registers to the processor state; initialize them to the same value </a:t>
            </a:r>
          </a:p>
          <a:p>
            <a:r>
              <a:rPr lang="en-US" sz="2400" dirty="0" smtClean="0"/>
              <a:t>The epoch changes whenever Execute detects  the pc prediction to be wrong. This change is reflected immediately in </a:t>
            </a:r>
            <a:r>
              <a:rPr lang="en-US" sz="2400" dirty="0" err="1" smtClean="0"/>
              <a:t>eEpoch</a:t>
            </a:r>
            <a:r>
              <a:rPr lang="en-US" sz="2400" dirty="0" smtClean="0"/>
              <a:t> and eventually in </a:t>
            </a:r>
            <a:r>
              <a:rPr lang="en-US" sz="2400" dirty="0" err="1" smtClean="0"/>
              <a:t>fEpoch</a:t>
            </a:r>
            <a:r>
              <a:rPr lang="en-US" sz="2400" dirty="0" smtClean="0"/>
              <a:t> via a message from Execute to Fetch</a:t>
            </a:r>
          </a:p>
          <a:p>
            <a:r>
              <a:rPr lang="en-US" sz="2400" dirty="0" smtClean="0"/>
              <a:t>Associate </a:t>
            </a:r>
            <a:r>
              <a:rPr lang="en-US" sz="2400" dirty="0" err="1" smtClean="0"/>
              <a:t>fEpoch</a:t>
            </a:r>
            <a:r>
              <a:rPr lang="en-US" sz="2400" dirty="0" smtClean="0"/>
              <a:t> with every instruction when it is fetched </a:t>
            </a:r>
          </a:p>
          <a:p>
            <a:pPr lvl="0"/>
            <a:r>
              <a:rPr lang="en-US" sz="2400" dirty="0" smtClean="0"/>
              <a:t>In the execute stage, reject, i.e., kill, the instruction if its epoch does not match </a:t>
            </a:r>
            <a:r>
              <a:rPr lang="en-US" sz="2400" dirty="0" err="1" smtClean="0"/>
              <a:t>eEpoch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616200" y="1626567"/>
            <a:ext cx="103746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fEpoch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82962" y="1626567"/>
            <a:ext cx="1099981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/>
              <a:t>eEpoch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721005" y="1430867"/>
            <a:ext cx="45719" cy="855133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5533" y="1626567"/>
            <a:ext cx="87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Fetch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31432" y="1626567"/>
            <a:ext cx="1186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Execute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Control Hazard resolution</a:t>
            </a:r>
            <a:br>
              <a:rPr lang="en-US" sz="3600" dirty="0" smtClean="0"/>
            </a:br>
            <a:r>
              <a:rPr lang="en-US" sz="2400" i="1" dirty="0" smtClean="0"/>
              <a:t>A robust two-rule solution</a:t>
            </a:r>
            <a:endParaRPr lang="en-US" sz="2800" dirty="0" smtClean="0"/>
          </a:p>
        </p:txBody>
      </p:sp>
      <p:sp>
        <p:nvSpPr>
          <p:cNvPr id="55298" name="Rectangle 17"/>
          <p:cNvSpPr>
            <a:spLocks noChangeArrowheads="1"/>
          </p:cNvSpPr>
          <p:nvPr/>
        </p:nvSpPr>
        <p:spPr bwMode="auto">
          <a:xfrm>
            <a:off x="1074738" y="3344863"/>
            <a:ext cx="452437" cy="94456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PC</a:t>
            </a:r>
          </a:p>
        </p:txBody>
      </p:sp>
      <p:sp>
        <p:nvSpPr>
          <p:cNvPr id="55299" name="Rectangle 17"/>
          <p:cNvSpPr>
            <a:spLocks noChangeArrowheads="1"/>
          </p:cNvSpPr>
          <p:nvPr/>
        </p:nvSpPr>
        <p:spPr bwMode="auto">
          <a:xfrm>
            <a:off x="1538288" y="4879975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Inst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3829050" y="335438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Decode</a:t>
            </a:r>
          </a:p>
        </p:txBody>
      </p:sp>
      <p:sp>
        <p:nvSpPr>
          <p:cNvPr id="55301" name="Rectangle 17"/>
          <p:cNvSpPr>
            <a:spLocks noChangeArrowheads="1"/>
          </p:cNvSpPr>
          <p:nvPr/>
        </p:nvSpPr>
        <p:spPr bwMode="auto">
          <a:xfrm>
            <a:off x="4956175" y="2027238"/>
            <a:ext cx="3217863" cy="7112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Register File</a:t>
            </a:r>
          </a:p>
        </p:txBody>
      </p:sp>
      <p:sp>
        <p:nvSpPr>
          <p:cNvPr id="55302" name="Rectangle 17"/>
          <p:cNvSpPr>
            <a:spLocks noChangeArrowheads="1"/>
          </p:cNvSpPr>
          <p:nvPr/>
        </p:nvSpPr>
        <p:spPr bwMode="auto">
          <a:xfrm>
            <a:off x="5967413" y="3348038"/>
            <a:ext cx="1101725" cy="9445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Execute</a:t>
            </a:r>
          </a:p>
        </p:txBody>
      </p:sp>
      <p:sp>
        <p:nvSpPr>
          <p:cNvPr id="55303" name="Rectangle 17"/>
          <p:cNvSpPr>
            <a:spLocks noChangeArrowheads="1"/>
          </p:cNvSpPr>
          <p:nvPr/>
        </p:nvSpPr>
        <p:spPr bwMode="auto">
          <a:xfrm>
            <a:off x="7065963" y="4851400"/>
            <a:ext cx="1101725" cy="944563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Data</a:t>
            </a:r>
          </a:p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/>
              <a:t>Memory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5654675" y="4122738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5" name="Line 8"/>
          <p:cNvSpPr>
            <a:spLocks noChangeShapeType="1"/>
          </p:cNvSpPr>
          <p:nvPr/>
        </p:nvSpPr>
        <p:spPr bwMode="auto">
          <a:xfrm>
            <a:off x="4940300" y="3910013"/>
            <a:ext cx="10239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6" name="Line 8"/>
          <p:cNvSpPr>
            <a:spLocks noChangeShapeType="1"/>
          </p:cNvSpPr>
          <p:nvPr/>
        </p:nvSpPr>
        <p:spPr bwMode="auto">
          <a:xfrm>
            <a:off x="5670550" y="3517900"/>
            <a:ext cx="292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7" name="Line 8"/>
          <p:cNvSpPr>
            <a:spLocks noChangeShapeType="1"/>
          </p:cNvSpPr>
          <p:nvPr/>
        </p:nvSpPr>
        <p:spPr bwMode="auto">
          <a:xfrm>
            <a:off x="5511800" y="3703638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08" name="Line 14"/>
          <p:cNvSpPr>
            <a:spLocks noChangeShapeType="1"/>
          </p:cNvSpPr>
          <p:nvPr/>
        </p:nvSpPr>
        <p:spPr bwMode="auto">
          <a:xfrm flipV="1">
            <a:off x="5680075" y="2722563"/>
            <a:ext cx="0" cy="796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09" name="Line 15"/>
          <p:cNvSpPr>
            <a:spLocks noChangeShapeType="1"/>
          </p:cNvSpPr>
          <p:nvPr/>
        </p:nvSpPr>
        <p:spPr bwMode="auto">
          <a:xfrm flipV="1">
            <a:off x="5521325" y="2741613"/>
            <a:ext cx="0" cy="950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0" name="Line 8"/>
          <p:cNvSpPr>
            <a:spLocks noChangeShapeType="1"/>
          </p:cNvSpPr>
          <p:nvPr/>
        </p:nvSpPr>
        <p:spPr bwMode="auto">
          <a:xfrm rot="5400000">
            <a:off x="1350962" y="4457701"/>
            <a:ext cx="841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1" name="Line 17"/>
          <p:cNvSpPr>
            <a:spLocks noChangeShapeType="1"/>
          </p:cNvSpPr>
          <p:nvPr/>
        </p:nvSpPr>
        <p:spPr bwMode="auto">
          <a:xfrm rot="16200000" flipV="1">
            <a:off x="2100263" y="3470275"/>
            <a:ext cx="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12" name="Line 8"/>
          <p:cNvSpPr>
            <a:spLocks noChangeShapeType="1"/>
          </p:cNvSpPr>
          <p:nvPr/>
        </p:nvSpPr>
        <p:spPr bwMode="auto">
          <a:xfrm rot="5400000">
            <a:off x="2091532" y="4541044"/>
            <a:ext cx="6588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3" name="Line 19"/>
          <p:cNvSpPr>
            <a:spLocks noChangeShapeType="1"/>
          </p:cNvSpPr>
          <p:nvPr/>
        </p:nvSpPr>
        <p:spPr bwMode="auto">
          <a:xfrm rot="16200000" flipV="1">
            <a:off x="2545557" y="4093368"/>
            <a:ext cx="0" cy="246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058025" y="4003675"/>
            <a:ext cx="247650" cy="841375"/>
            <a:chOff x="1707" y="2541"/>
            <a:chExt cx="156" cy="530"/>
          </a:xfrm>
        </p:grpSpPr>
        <p:sp>
          <p:nvSpPr>
            <p:cNvPr id="55355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5" name="Line 23"/>
          <p:cNvSpPr>
            <a:spLocks noChangeShapeType="1"/>
          </p:cNvSpPr>
          <p:nvPr/>
        </p:nvSpPr>
        <p:spPr bwMode="auto">
          <a:xfrm rot="16200000" flipV="1">
            <a:off x="4541044" y="3337719"/>
            <a:ext cx="0" cy="2239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6" name="Line 24"/>
          <p:cNvSpPr>
            <a:spLocks noChangeShapeType="1"/>
          </p:cNvSpPr>
          <p:nvPr/>
        </p:nvSpPr>
        <p:spPr bwMode="auto">
          <a:xfrm flipV="1">
            <a:off x="5657850" y="4119563"/>
            <a:ext cx="0" cy="338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17" name="Line 8"/>
          <p:cNvSpPr>
            <a:spLocks noChangeShapeType="1"/>
          </p:cNvSpPr>
          <p:nvPr/>
        </p:nvSpPr>
        <p:spPr bwMode="auto">
          <a:xfrm flipH="1">
            <a:off x="4926013" y="3514725"/>
            <a:ext cx="292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8" name="Line 8"/>
          <p:cNvSpPr>
            <a:spLocks noChangeShapeType="1"/>
          </p:cNvSpPr>
          <p:nvPr/>
        </p:nvSpPr>
        <p:spPr bwMode="auto">
          <a:xfrm flipH="1">
            <a:off x="4919663" y="3700463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19" name="Line 27"/>
          <p:cNvSpPr>
            <a:spLocks noChangeShapeType="1"/>
          </p:cNvSpPr>
          <p:nvPr/>
        </p:nvSpPr>
        <p:spPr bwMode="auto">
          <a:xfrm flipH="1" flipV="1">
            <a:off x="5208588" y="2741613"/>
            <a:ext cx="0" cy="776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0" name="Line 28"/>
          <p:cNvSpPr>
            <a:spLocks noChangeShapeType="1"/>
          </p:cNvSpPr>
          <p:nvPr/>
        </p:nvSpPr>
        <p:spPr bwMode="auto">
          <a:xfrm flipH="1" flipV="1">
            <a:off x="5367338" y="2738438"/>
            <a:ext cx="0" cy="9509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1" name="AutoShape 10"/>
          <p:cNvSpPr>
            <a:spLocks noChangeArrowheads="1"/>
          </p:cNvSpPr>
          <p:nvPr/>
        </p:nvSpPr>
        <p:spPr bwMode="auto">
          <a:xfrm rot="10800000" flipH="1">
            <a:off x="7666038" y="3067050"/>
            <a:ext cx="561975" cy="230188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2" name="Line 30"/>
          <p:cNvSpPr>
            <a:spLocks noChangeShapeType="1"/>
          </p:cNvSpPr>
          <p:nvPr/>
        </p:nvSpPr>
        <p:spPr bwMode="auto">
          <a:xfrm flipH="1" flipV="1">
            <a:off x="8032750" y="3289300"/>
            <a:ext cx="0" cy="15541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3" name="Line 31"/>
          <p:cNvSpPr>
            <a:spLocks noChangeShapeType="1"/>
          </p:cNvSpPr>
          <p:nvPr/>
        </p:nvSpPr>
        <p:spPr bwMode="auto">
          <a:xfrm flipH="1" flipV="1">
            <a:off x="7947025" y="2735263"/>
            <a:ext cx="0" cy="320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4" name="Line 8"/>
          <p:cNvSpPr>
            <a:spLocks noChangeShapeType="1"/>
          </p:cNvSpPr>
          <p:nvPr/>
        </p:nvSpPr>
        <p:spPr bwMode="auto">
          <a:xfrm flipH="1">
            <a:off x="7072313" y="370205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5" name="Line 33"/>
          <p:cNvSpPr>
            <a:spLocks noChangeShapeType="1"/>
          </p:cNvSpPr>
          <p:nvPr/>
        </p:nvSpPr>
        <p:spPr bwMode="auto">
          <a:xfrm flipH="1" flipV="1">
            <a:off x="7519988" y="2740025"/>
            <a:ext cx="0" cy="9509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6" name="Line 8"/>
          <p:cNvSpPr>
            <a:spLocks noChangeShapeType="1"/>
          </p:cNvSpPr>
          <p:nvPr/>
        </p:nvSpPr>
        <p:spPr bwMode="auto">
          <a:xfrm flipH="1">
            <a:off x="7059613" y="3862388"/>
            <a:ext cx="7762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27" name="Line 35"/>
          <p:cNvSpPr>
            <a:spLocks noChangeShapeType="1"/>
          </p:cNvSpPr>
          <p:nvPr/>
        </p:nvSpPr>
        <p:spPr bwMode="auto">
          <a:xfrm flipH="1" flipV="1">
            <a:off x="7827963" y="3303588"/>
            <a:ext cx="0" cy="5572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28" name="AutoShape 10"/>
          <p:cNvSpPr>
            <a:spLocks noChangeArrowheads="1"/>
          </p:cNvSpPr>
          <p:nvPr/>
        </p:nvSpPr>
        <p:spPr bwMode="auto">
          <a:xfrm rot="-5400000" flipH="1" flipV="1">
            <a:off x="1550194" y="3461544"/>
            <a:ext cx="561975" cy="230187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sz="900"/>
          </a:p>
        </p:txBody>
      </p:sp>
      <p:sp>
        <p:nvSpPr>
          <p:cNvPr id="55329" name="Oval 37"/>
          <p:cNvSpPr>
            <a:spLocks noChangeArrowheads="1"/>
          </p:cNvSpPr>
          <p:nvPr/>
        </p:nvSpPr>
        <p:spPr bwMode="auto">
          <a:xfrm>
            <a:off x="2119313" y="3576638"/>
            <a:ext cx="287337" cy="287337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200"/>
              <a:t>+4</a:t>
            </a:r>
          </a:p>
        </p:txBody>
      </p:sp>
      <p:sp>
        <p:nvSpPr>
          <p:cNvPr id="55330" name="Line 8"/>
          <p:cNvSpPr>
            <a:spLocks noChangeShapeType="1"/>
          </p:cNvSpPr>
          <p:nvPr/>
        </p:nvSpPr>
        <p:spPr bwMode="auto">
          <a:xfrm rot="16200000" flipV="1">
            <a:off x="2156619" y="3956844"/>
            <a:ext cx="2016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1" name="Line 40"/>
          <p:cNvSpPr>
            <a:spLocks noChangeShapeType="1"/>
          </p:cNvSpPr>
          <p:nvPr/>
        </p:nvSpPr>
        <p:spPr bwMode="auto">
          <a:xfrm rot="16200000" flipH="1">
            <a:off x="1621632" y="3474243"/>
            <a:ext cx="0" cy="201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2" name="Line 41"/>
          <p:cNvSpPr>
            <a:spLocks noChangeShapeType="1"/>
          </p:cNvSpPr>
          <p:nvPr/>
        </p:nvSpPr>
        <p:spPr bwMode="auto">
          <a:xfrm rot="16200000" flipH="1">
            <a:off x="2028032" y="3636168"/>
            <a:ext cx="0" cy="182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6" name="Line 45"/>
          <p:cNvSpPr>
            <a:spLocks noChangeShapeType="1"/>
          </p:cNvSpPr>
          <p:nvPr/>
        </p:nvSpPr>
        <p:spPr bwMode="auto">
          <a:xfrm rot="16200000" flipH="1">
            <a:off x="2035969" y="3366294"/>
            <a:ext cx="0" cy="182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37" name="Line 46"/>
          <p:cNvSpPr>
            <a:spLocks noChangeShapeType="1"/>
          </p:cNvSpPr>
          <p:nvPr/>
        </p:nvSpPr>
        <p:spPr bwMode="auto">
          <a:xfrm flipH="1" flipV="1">
            <a:off x="2133600" y="3165475"/>
            <a:ext cx="0" cy="311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66" name="Rectangle 17"/>
          <p:cNvSpPr>
            <a:spLocks noChangeArrowheads="1"/>
          </p:cNvSpPr>
          <p:nvPr/>
        </p:nvSpPr>
        <p:spPr bwMode="auto">
          <a:xfrm>
            <a:off x="2671763" y="3363913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f2d</a:t>
            </a:r>
            <a:endParaRPr lang="en-US" sz="16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55339" name="Line 8"/>
          <p:cNvSpPr>
            <a:spLocks noChangeShapeType="1"/>
          </p:cNvSpPr>
          <p:nvPr/>
        </p:nvSpPr>
        <p:spPr bwMode="auto">
          <a:xfrm flipH="1">
            <a:off x="3121025" y="412115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5340" name="Line 49"/>
          <p:cNvSpPr>
            <a:spLocks noChangeShapeType="1"/>
          </p:cNvSpPr>
          <p:nvPr/>
        </p:nvSpPr>
        <p:spPr bwMode="auto">
          <a:xfrm flipH="1" flipV="1">
            <a:off x="3429000" y="4117975"/>
            <a:ext cx="0" cy="3381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341" name="Line 8"/>
          <p:cNvSpPr>
            <a:spLocks noChangeShapeType="1"/>
          </p:cNvSpPr>
          <p:nvPr/>
        </p:nvSpPr>
        <p:spPr bwMode="auto">
          <a:xfrm>
            <a:off x="3125788" y="3917950"/>
            <a:ext cx="6953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342" name="AutoShape 52"/>
          <p:cNvSpPr>
            <a:spLocks noChangeArrowheads="1"/>
          </p:cNvSpPr>
          <p:nvPr/>
        </p:nvSpPr>
        <p:spPr bwMode="auto">
          <a:xfrm>
            <a:off x="1168400" y="4122738"/>
            <a:ext cx="255588" cy="161925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 rot="5400000" flipH="1">
            <a:off x="1638300" y="2673350"/>
            <a:ext cx="395288" cy="598488"/>
            <a:chOff x="1707" y="2541"/>
            <a:chExt cx="156" cy="530"/>
          </a:xfrm>
        </p:grpSpPr>
        <p:sp>
          <p:nvSpPr>
            <p:cNvPr id="55351" name="Line 8"/>
            <p:cNvSpPr>
              <a:spLocks noChangeShapeType="1"/>
            </p:cNvSpPr>
            <p:nvPr/>
          </p:nvSpPr>
          <p:spPr bwMode="auto">
            <a:xfrm rot="16200000" flipH="1">
              <a:off x="1598" y="2806"/>
              <a:ext cx="5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352" name="Line 22"/>
            <p:cNvSpPr>
              <a:spLocks noChangeShapeType="1"/>
            </p:cNvSpPr>
            <p:nvPr/>
          </p:nvSpPr>
          <p:spPr bwMode="auto">
            <a:xfrm rot="5400000" flipH="1" flipV="1">
              <a:off x="1785" y="2466"/>
              <a:ext cx="0" cy="1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Rectangle 17"/>
          <p:cNvSpPr>
            <a:spLocks noChangeArrowheads="1"/>
          </p:cNvSpPr>
          <p:nvPr/>
        </p:nvSpPr>
        <p:spPr bwMode="auto">
          <a:xfrm>
            <a:off x="2675301" y="2357316"/>
            <a:ext cx="452437" cy="933450"/>
          </a:xfrm>
          <a:prstGeom prst="rect">
            <a:avLst/>
          </a:prstGeom>
          <a:solidFill>
            <a:srgbClr val="FFC000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endParaRPr lang="en-US" sz="1400" dirty="0">
              <a:solidFill>
                <a:srgbClr val="FF0000"/>
              </a:solidFill>
              <a:latin typeface="Verdana" pitchFamily="-9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570731" y="2020800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FIFO</a:t>
            </a:r>
            <a:endParaRPr lang="en-US" sz="1600" dirty="0"/>
          </a:p>
        </p:txBody>
      </p:sp>
      <p:sp>
        <p:nvSpPr>
          <p:cNvPr id="71" name="TextBox 70"/>
          <p:cNvSpPr txBox="1"/>
          <p:nvPr/>
        </p:nvSpPr>
        <p:spPr>
          <a:xfrm>
            <a:off x="2581814" y="4253018"/>
            <a:ext cx="6703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FIFO</a:t>
            </a:r>
            <a:endParaRPr lang="en-US" sz="1600" dirty="0"/>
          </a:p>
        </p:txBody>
      </p:sp>
      <p:sp>
        <p:nvSpPr>
          <p:cNvPr id="66" name="Freeform 65"/>
          <p:cNvSpPr/>
          <p:nvPr/>
        </p:nvSpPr>
        <p:spPr bwMode="auto">
          <a:xfrm>
            <a:off x="1531088" y="2530549"/>
            <a:ext cx="1148317" cy="893135"/>
          </a:xfrm>
          <a:custGeom>
            <a:avLst/>
            <a:gdLst>
              <a:gd name="connsiteX0" fmla="*/ 0 w 1148317"/>
              <a:gd name="connsiteY0" fmla="*/ 0 h 893135"/>
              <a:gd name="connsiteX1" fmla="*/ 754912 w 1148317"/>
              <a:gd name="connsiteY1" fmla="*/ 0 h 893135"/>
              <a:gd name="connsiteX2" fmla="*/ 754912 w 1148317"/>
              <a:gd name="connsiteY2" fmla="*/ 893135 h 893135"/>
              <a:gd name="connsiteX3" fmla="*/ 1148317 w 1148317"/>
              <a:gd name="connsiteY3" fmla="*/ 893135 h 893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8317" h="893135">
                <a:moveTo>
                  <a:pt x="0" y="0"/>
                </a:moveTo>
                <a:lnTo>
                  <a:pt x="754912" y="0"/>
                </a:lnTo>
                <a:lnTo>
                  <a:pt x="754912" y="893135"/>
                </a:lnTo>
                <a:lnTo>
                  <a:pt x="1148317" y="893135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7" name="Freeform 66"/>
          <p:cNvSpPr/>
          <p:nvPr/>
        </p:nvSpPr>
        <p:spPr bwMode="auto">
          <a:xfrm>
            <a:off x="3349256" y="1818167"/>
            <a:ext cx="616688" cy="3009014"/>
          </a:xfrm>
          <a:custGeom>
            <a:avLst/>
            <a:gdLst>
              <a:gd name="connsiteX0" fmla="*/ 616688 w 616688"/>
              <a:gd name="connsiteY0" fmla="*/ 0 h 3625703"/>
              <a:gd name="connsiteX1" fmla="*/ 616688 w 616688"/>
              <a:gd name="connsiteY1" fmla="*/ 935666 h 3625703"/>
              <a:gd name="connsiteX2" fmla="*/ 10632 w 616688"/>
              <a:gd name="connsiteY2" fmla="*/ 935666 h 3625703"/>
              <a:gd name="connsiteX3" fmla="*/ 0 w 616688"/>
              <a:gd name="connsiteY3" fmla="*/ 2913321 h 3625703"/>
              <a:gd name="connsiteX4" fmla="*/ 0 w 616688"/>
              <a:gd name="connsiteY4" fmla="*/ 3625703 h 362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688" h="3625703">
                <a:moveTo>
                  <a:pt x="616688" y="0"/>
                </a:moveTo>
                <a:lnTo>
                  <a:pt x="616688" y="935666"/>
                </a:lnTo>
                <a:lnTo>
                  <a:pt x="10632" y="935666"/>
                </a:lnTo>
                <a:lnTo>
                  <a:pt x="0" y="2913321"/>
                </a:lnTo>
                <a:lnTo>
                  <a:pt x="0" y="3625703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2" name="Freeform 71"/>
          <p:cNvSpPr/>
          <p:nvPr/>
        </p:nvSpPr>
        <p:spPr bwMode="auto">
          <a:xfrm flipH="1">
            <a:off x="1885440" y="1832338"/>
            <a:ext cx="616688" cy="2994843"/>
          </a:xfrm>
          <a:custGeom>
            <a:avLst/>
            <a:gdLst>
              <a:gd name="connsiteX0" fmla="*/ 616688 w 616688"/>
              <a:gd name="connsiteY0" fmla="*/ 0 h 3625703"/>
              <a:gd name="connsiteX1" fmla="*/ 616688 w 616688"/>
              <a:gd name="connsiteY1" fmla="*/ 935666 h 3625703"/>
              <a:gd name="connsiteX2" fmla="*/ 10632 w 616688"/>
              <a:gd name="connsiteY2" fmla="*/ 935666 h 3625703"/>
              <a:gd name="connsiteX3" fmla="*/ 0 w 616688"/>
              <a:gd name="connsiteY3" fmla="*/ 2913321 h 3625703"/>
              <a:gd name="connsiteX4" fmla="*/ 0 w 616688"/>
              <a:gd name="connsiteY4" fmla="*/ 3625703 h 3625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6688" h="3625703">
                <a:moveTo>
                  <a:pt x="616688" y="0"/>
                </a:moveTo>
                <a:lnTo>
                  <a:pt x="616688" y="935666"/>
                </a:lnTo>
                <a:lnTo>
                  <a:pt x="10632" y="935666"/>
                </a:lnTo>
                <a:lnTo>
                  <a:pt x="0" y="2913321"/>
                </a:lnTo>
                <a:lnTo>
                  <a:pt x="0" y="3625703"/>
                </a:ln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16200000">
            <a:off x="2413244" y="2675603"/>
            <a:ext cx="976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Verdana" pitchFamily="-96" charset="0"/>
              </a:rPr>
              <a:t>redirect</a:t>
            </a:r>
          </a:p>
        </p:txBody>
      </p:sp>
      <p:sp>
        <p:nvSpPr>
          <p:cNvPr id="76" name="Freeform 75"/>
          <p:cNvSpPr/>
          <p:nvPr/>
        </p:nvSpPr>
        <p:spPr bwMode="auto">
          <a:xfrm>
            <a:off x="3115340" y="3062175"/>
            <a:ext cx="4231758" cy="435934"/>
          </a:xfrm>
          <a:custGeom>
            <a:avLst/>
            <a:gdLst>
              <a:gd name="connsiteX0" fmla="*/ 3944679 w 4231758"/>
              <a:gd name="connsiteY0" fmla="*/ 435934 h 435934"/>
              <a:gd name="connsiteX1" fmla="*/ 4231758 w 4231758"/>
              <a:gd name="connsiteY1" fmla="*/ 435934 h 435934"/>
              <a:gd name="connsiteX2" fmla="*/ 4231758 w 4231758"/>
              <a:gd name="connsiteY2" fmla="*/ 10632 h 435934"/>
              <a:gd name="connsiteX3" fmla="*/ 0 w 4231758"/>
              <a:gd name="connsiteY3" fmla="*/ 0 h 43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31758" h="435934">
                <a:moveTo>
                  <a:pt x="3944679" y="435934"/>
                </a:moveTo>
                <a:lnTo>
                  <a:pt x="4231758" y="435934"/>
                </a:lnTo>
                <a:lnTo>
                  <a:pt x="4231758" y="10632"/>
                </a:lnTo>
                <a:lnTo>
                  <a:pt x="0" y="0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78" name="Straight Arrow Connector 77"/>
          <p:cNvCxnSpPr/>
          <p:nvPr/>
        </p:nvCxnSpPr>
        <p:spPr bwMode="auto">
          <a:xfrm flipH="1" flipV="1">
            <a:off x="2147777" y="2941674"/>
            <a:ext cx="520996" cy="3546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604973" y="4912244"/>
            <a:ext cx="4444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Execute sends information about the target pc to Fetch, which  updates </a:t>
            </a:r>
            <a:r>
              <a:rPr lang="en-US" dirty="0" err="1" smtClean="0"/>
              <a:t>fEpoch</a:t>
            </a:r>
            <a:r>
              <a:rPr lang="en-US" dirty="0" smtClean="0"/>
              <a:t> and pc whenever it examines the redirect (PC) </a:t>
            </a:r>
            <a:r>
              <a:rPr lang="en-US" dirty="0" err="1" smtClean="0"/>
              <a:t>fifo</a:t>
            </a: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4" name="Group 73"/>
          <p:cNvGrpSpPr/>
          <p:nvPr/>
        </p:nvGrpSpPr>
        <p:grpSpPr>
          <a:xfrm>
            <a:off x="1079500" y="1989552"/>
            <a:ext cx="452438" cy="994948"/>
            <a:chOff x="1079500" y="1989552"/>
            <a:chExt cx="452438" cy="994948"/>
          </a:xfrm>
        </p:grpSpPr>
        <p:sp>
          <p:nvSpPr>
            <p:cNvPr id="56377" name="Rectangle 17"/>
            <p:cNvSpPr>
              <a:spLocks noChangeArrowheads="1"/>
            </p:cNvSpPr>
            <p:nvPr/>
          </p:nvSpPr>
          <p:spPr bwMode="auto">
            <a:xfrm>
              <a:off x="1079500" y="2039938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endParaRPr lang="en-US" sz="10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55345" name="AutoShape 52"/>
            <p:cNvSpPr>
              <a:spLocks noChangeArrowheads="1"/>
            </p:cNvSpPr>
            <p:nvPr/>
          </p:nvSpPr>
          <p:spPr bwMode="auto">
            <a:xfrm>
              <a:off x="11731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 rot="16200000">
              <a:off x="850553" y="2258857"/>
              <a:ext cx="8771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fEpoch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76"/>
          <p:cNvGrpSpPr/>
          <p:nvPr/>
        </p:nvGrpSpPr>
        <p:grpSpPr>
          <a:xfrm>
            <a:off x="4230281" y="1936352"/>
            <a:ext cx="452438" cy="1019795"/>
            <a:chOff x="1079500" y="1964705"/>
            <a:chExt cx="452438" cy="1019795"/>
          </a:xfrm>
        </p:grpSpPr>
        <p:sp>
          <p:nvSpPr>
            <p:cNvPr id="79" name="Rectangle 17"/>
            <p:cNvSpPr>
              <a:spLocks noChangeArrowheads="1"/>
            </p:cNvSpPr>
            <p:nvPr/>
          </p:nvSpPr>
          <p:spPr bwMode="auto">
            <a:xfrm>
              <a:off x="1079500" y="2039938"/>
              <a:ext cx="452438" cy="944562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-96" charset="2"/>
                <a:buNone/>
                <a:defRPr/>
              </a:pPr>
              <a:endParaRPr lang="en-US" sz="1000" dirty="0">
                <a:solidFill>
                  <a:srgbClr val="FF0000"/>
                </a:solidFill>
                <a:latin typeface="Verdana" pitchFamily="-96" charset="0"/>
              </a:endParaRPr>
            </a:p>
          </p:txBody>
        </p:sp>
        <p:sp>
          <p:nvSpPr>
            <p:cNvPr id="81" name="AutoShape 52"/>
            <p:cNvSpPr>
              <a:spLocks noChangeArrowheads="1"/>
            </p:cNvSpPr>
            <p:nvPr/>
          </p:nvSpPr>
          <p:spPr bwMode="auto">
            <a:xfrm>
              <a:off x="1173163" y="2817813"/>
              <a:ext cx="255587" cy="16192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5000"/>
                </a:spcBef>
                <a:buClr>
                  <a:schemeClr val="bg1"/>
                </a:buClr>
                <a:buSzPct val="100000"/>
                <a:buFont typeface="Wingdings" pitchFamily="2" charset="2"/>
                <a:buNone/>
              </a:pPr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825706" y="2258857"/>
              <a:ext cx="9268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solidFill>
                    <a:srgbClr val="FF0000"/>
                  </a:solidFill>
                </a:rPr>
                <a:t>eEpoch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</p:grpSp>
      <p:sp>
        <p:nvSpPr>
          <p:cNvPr id="83" name="Freeform 82"/>
          <p:cNvSpPr/>
          <p:nvPr/>
        </p:nvSpPr>
        <p:spPr bwMode="auto">
          <a:xfrm>
            <a:off x="4678326" y="2615609"/>
            <a:ext cx="159488" cy="446568"/>
          </a:xfrm>
          <a:custGeom>
            <a:avLst/>
            <a:gdLst>
              <a:gd name="connsiteX0" fmla="*/ 159488 w 159488"/>
              <a:gd name="connsiteY0" fmla="*/ 446568 h 446568"/>
              <a:gd name="connsiteX1" fmla="*/ 159488 w 159488"/>
              <a:gd name="connsiteY1" fmla="*/ 0 h 446568"/>
              <a:gd name="connsiteX2" fmla="*/ 0 w 159488"/>
              <a:gd name="connsiteY2" fmla="*/ 10633 h 44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4" name="Freeform 83"/>
          <p:cNvSpPr/>
          <p:nvPr/>
        </p:nvSpPr>
        <p:spPr bwMode="auto">
          <a:xfrm flipH="1">
            <a:off x="4075821" y="2874335"/>
            <a:ext cx="159488" cy="446568"/>
          </a:xfrm>
          <a:custGeom>
            <a:avLst/>
            <a:gdLst>
              <a:gd name="connsiteX0" fmla="*/ 159488 w 159488"/>
              <a:gd name="connsiteY0" fmla="*/ 446568 h 446568"/>
              <a:gd name="connsiteX1" fmla="*/ 159488 w 159488"/>
              <a:gd name="connsiteY1" fmla="*/ 0 h 446568"/>
              <a:gd name="connsiteX2" fmla="*/ 0 w 159488"/>
              <a:gd name="connsiteY2" fmla="*/ 10633 h 446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488" h="446568">
                <a:moveTo>
                  <a:pt x="159488" y="446568"/>
                </a:moveTo>
                <a:lnTo>
                  <a:pt x="159488" y="0"/>
                </a:lnTo>
                <a:lnTo>
                  <a:pt x="0" y="10633"/>
                </a:ln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0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599" y="304800"/>
            <a:ext cx="820044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Synchronous 2-Stage </a:t>
            </a:r>
            <a:r>
              <a:rPr lang="en-US" sz="3600" dirty="0"/>
              <a:t>Pipeline</a:t>
            </a:r>
            <a:endParaRPr lang="en-US" sz="1800" dirty="0" smtClean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003729" y="3927940"/>
            <a:ext cx="5661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Fetch and Execute are concurrently active on two different instructions; Fetch guesses the next pc and Execute corrects it when necessary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009820" y="1924215"/>
            <a:ext cx="1009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mic Sans MS" panose="030F0702030302020204" pitchFamily="66" charset="0"/>
              </a:rPr>
              <a:t>we will</a:t>
            </a:r>
          </a:p>
          <a:p>
            <a:r>
              <a:rPr lang="en-US" sz="1600" dirty="0" smtClean="0">
                <a:latin typeface="Comic Sans MS" panose="030F0702030302020204" pitchFamily="66" charset="0"/>
              </a:rPr>
              <a:t>call it </a:t>
            </a:r>
            <a:r>
              <a:rPr lang="en-US" sz="1600" dirty="0" err="1" smtClean="0">
                <a:latin typeface="Comic Sans MS" panose="030F0702030302020204" pitchFamily="66" charset="0"/>
              </a:rPr>
              <a:t>pcF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186611" y="1799642"/>
            <a:ext cx="4676645" cy="1765732"/>
            <a:chOff x="779230" y="1378223"/>
            <a:chExt cx="4676645" cy="1765732"/>
          </a:xfrm>
        </p:grpSpPr>
        <p:grpSp>
          <p:nvGrpSpPr>
            <p:cNvPr id="14" name="Group 13"/>
            <p:cNvGrpSpPr/>
            <p:nvPr/>
          </p:nvGrpSpPr>
          <p:grpSpPr>
            <a:xfrm>
              <a:off x="834886" y="1378223"/>
              <a:ext cx="4166484" cy="1765732"/>
              <a:chOff x="1335819" y="1720131"/>
              <a:chExt cx="4166484" cy="1765732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2927405" y="2211788"/>
                <a:ext cx="1009816" cy="8030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1335819" y="2202511"/>
                <a:ext cx="1009816" cy="8030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929822" y="2138901"/>
                <a:ext cx="572481" cy="40011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  <a:prstDash val="sysDash"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lang="en-US" dirty="0" smtClean="0"/>
                  <a:t>pc  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953676" y="2728623"/>
                <a:ext cx="543739" cy="40011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  <a:prstDash val="sysDash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ir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  <p:sp>
            <p:nvSpPr>
              <p:cNvPr id="19" name="AutoShape 10"/>
              <p:cNvSpPr>
                <a:spLocks noChangeArrowheads="1"/>
              </p:cNvSpPr>
              <p:nvPr/>
            </p:nvSpPr>
            <p:spPr bwMode="auto">
              <a:xfrm rot="5400000" flipV="1">
                <a:off x="4330376" y="2255196"/>
                <a:ext cx="343794" cy="152590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endParaRPr lang="en-US" sz="500"/>
              </a:p>
            </p:txBody>
          </p:sp>
          <p:sp>
            <p:nvSpPr>
              <p:cNvPr id="20" name="AutoShape 10"/>
              <p:cNvSpPr>
                <a:spLocks noChangeArrowheads="1"/>
              </p:cNvSpPr>
              <p:nvPr/>
            </p:nvSpPr>
            <p:spPr bwMode="auto">
              <a:xfrm rot="5400000" flipV="1">
                <a:off x="4347604" y="2836967"/>
                <a:ext cx="343794" cy="152590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endParaRPr lang="en-US" sz="50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70421" y="2417197"/>
                <a:ext cx="1097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Execute</a:t>
                </a:r>
                <a:endParaRPr lang="en-US" sz="18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8463" y="2410571"/>
                <a:ext cx="8074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Fetch</a:t>
                </a:r>
                <a:endParaRPr lang="en-US" sz="1800" dirty="0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 bwMode="auto">
              <a:xfrm>
                <a:off x="3935895" y="2297927"/>
                <a:ext cx="50093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>
                <a:off x="3953123" y="2839941"/>
                <a:ext cx="50093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25" name="Freeform 24"/>
              <p:cNvSpPr/>
              <p:nvPr/>
            </p:nvSpPr>
            <p:spPr bwMode="auto">
              <a:xfrm>
                <a:off x="2353586" y="1940118"/>
                <a:ext cx="2083242" cy="508884"/>
              </a:xfrm>
              <a:custGeom>
                <a:avLst/>
                <a:gdLst>
                  <a:gd name="connsiteX0" fmla="*/ 0 w 2083242"/>
                  <a:gd name="connsiteY0" fmla="*/ 500932 h 508884"/>
                  <a:gd name="connsiteX1" fmla="*/ 302150 w 2083242"/>
                  <a:gd name="connsiteY1" fmla="*/ 500932 h 508884"/>
                  <a:gd name="connsiteX2" fmla="*/ 302150 w 2083242"/>
                  <a:gd name="connsiteY2" fmla="*/ 7952 h 508884"/>
                  <a:gd name="connsiteX3" fmla="*/ 1757238 w 2083242"/>
                  <a:gd name="connsiteY3" fmla="*/ 0 h 508884"/>
                  <a:gd name="connsiteX4" fmla="*/ 1757238 w 2083242"/>
                  <a:gd name="connsiteY4" fmla="*/ 508884 h 508884"/>
                  <a:gd name="connsiteX5" fmla="*/ 2083242 w 2083242"/>
                  <a:gd name="connsiteY5" fmla="*/ 508884 h 508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83242" h="508884">
                    <a:moveTo>
                      <a:pt x="0" y="500932"/>
                    </a:moveTo>
                    <a:lnTo>
                      <a:pt x="302150" y="500932"/>
                    </a:lnTo>
                    <a:lnTo>
                      <a:pt x="302150" y="7952"/>
                    </a:lnTo>
                    <a:lnTo>
                      <a:pt x="1757238" y="0"/>
                    </a:lnTo>
                    <a:lnTo>
                      <a:pt x="1757238" y="508884"/>
                    </a:lnTo>
                    <a:lnTo>
                      <a:pt x="2083242" y="508884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 bwMode="auto">
              <a:xfrm flipV="1">
                <a:off x="2354911" y="2728610"/>
                <a:ext cx="2083242" cy="499627"/>
              </a:xfrm>
              <a:custGeom>
                <a:avLst/>
                <a:gdLst>
                  <a:gd name="connsiteX0" fmla="*/ 0 w 2083242"/>
                  <a:gd name="connsiteY0" fmla="*/ 500932 h 508884"/>
                  <a:gd name="connsiteX1" fmla="*/ 302150 w 2083242"/>
                  <a:gd name="connsiteY1" fmla="*/ 500932 h 508884"/>
                  <a:gd name="connsiteX2" fmla="*/ 302150 w 2083242"/>
                  <a:gd name="connsiteY2" fmla="*/ 7952 h 508884"/>
                  <a:gd name="connsiteX3" fmla="*/ 1757238 w 2083242"/>
                  <a:gd name="connsiteY3" fmla="*/ 0 h 508884"/>
                  <a:gd name="connsiteX4" fmla="*/ 1757238 w 2083242"/>
                  <a:gd name="connsiteY4" fmla="*/ 508884 h 508884"/>
                  <a:gd name="connsiteX5" fmla="*/ 2083242 w 2083242"/>
                  <a:gd name="connsiteY5" fmla="*/ 508884 h 508884"/>
                  <a:gd name="connsiteX0" fmla="*/ 0 w 2083242"/>
                  <a:gd name="connsiteY0" fmla="*/ 500932 h 508884"/>
                  <a:gd name="connsiteX1" fmla="*/ 302150 w 2083242"/>
                  <a:gd name="connsiteY1" fmla="*/ 500932 h 508884"/>
                  <a:gd name="connsiteX2" fmla="*/ 302150 w 2083242"/>
                  <a:gd name="connsiteY2" fmla="*/ 7952 h 508884"/>
                  <a:gd name="connsiteX3" fmla="*/ 1757238 w 2083242"/>
                  <a:gd name="connsiteY3" fmla="*/ 0 h 508884"/>
                  <a:gd name="connsiteX4" fmla="*/ 1757238 w 2083242"/>
                  <a:gd name="connsiteY4" fmla="*/ 253777 h 508884"/>
                  <a:gd name="connsiteX5" fmla="*/ 2083242 w 2083242"/>
                  <a:gd name="connsiteY5" fmla="*/ 508884 h 508884"/>
                  <a:gd name="connsiteX0" fmla="*/ 0 w 2083242"/>
                  <a:gd name="connsiteY0" fmla="*/ 500932 h 500932"/>
                  <a:gd name="connsiteX1" fmla="*/ 302150 w 2083242"/>
                  <a:gd name="connsiteY1" fmla="*/ 500932 h 500932"/>
                  <a:gd name="connsiteX2" fmla="*/ 302150 w 2083242"/>
                  <a:gd name="connsiteY2" fmla="*/ 7952 h 500932"/>
                  <a:gd name="connsiteX3" fmla="*/ 1757238 w 2083242"/>
                  <a:gd name="connsiteY3" fmla="*/ 0 h 500932"/>
                  <a:gd name="connsiteX4" fmla="*/ 1757238 w 2083242"/>
                  <a:gd name="connsiteY4" fmla="*/ 253777 h 500932"/>
                  <a:gd name="connsiteX5" fmla="*/ 2083242 w 2083242"/>
                  <a:gd name="connsiteY5" fmla="*/ 253778 h 500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83242" h="500932">
                    <a:moveTo>
                      <a:pt x="0" y="500932"/>
                    </a:moveTo>
                    <a:lnTo>
                      <a:pt x="302150" y="500932"/>
                    </a:lnTo>
                    <a:lnTo>
                      <a:pt x="302150" y="7952"/>
                    </a:lnTo>
                    <a:lnTo>
                      <a:pt x="1757238" y="0"/>
                    </a:lnTo>
                    <a:lnTo>
                      <a:pt x="1757238" y="253777"/>
                    </a:lnTo>
                    <a:lnTo>
                      <a:pt x="2083242" y="253778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27" name="Group 26"/>
              <p:cNvGrpSpPr/>
              <p:nvPr/>
            </p:nvGrpSpPr>
            <p:grpSpPr>
              <a:xfrm>
                <a:off x="4589228" y="2337683"/>
                <a:ext cx="372386" cy="583096"/>
                <a:chOff x="4589227" y="2337683"/>
                <a:chExt cx="405517" cy="583096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 bwMode="auto">
                <a:xfrm flipV="1">
                  <a:off x="4589227" y="2337683"/>
                  <a:ext cx="396241" cy="1326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33" name="Straight Arrow Connector 32"/>
                <p:cNvCxnSpPr/>
                <p:nvPr/>
              </p:nvCxnSpPr>
              <p:spPr bwMode="auto">
                <a:xfrm flipV="1">
                  <a:off x="4598503" y="2919453"/>
                  <a:ext cx="396241" cy="1326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3856385" y="2631882"/>
                <a:ext cx="64633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invalid</a:t>
                </a:r>
                <a:endParaRPr lang="en-US" sz="11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849759" y="2100469"/>
                <a:ext cx="66396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real pc</a:t>
                </a:r>
                <a:endParaRPr lang="en-US" sz="11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698146" y="1720131"/>
                <a:ext cx="133882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guessed next pc</a:t>
                </a:r>
                <a:endParaRPr lang="en-US" sz="11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683570" y="3224253"/>
                <a:ext cx="176522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fetched instruction, ...</a:t>
                </a:r>
                <a:endParaRPr lang="en-US" sz="1100" dirty="0"/>
              </a:p>
            </p:txBody>
          </p:sp>
        </p:grpSp>
        <p:sp>
          <p:nvSpPr>
            <p:cNvPr id="3" name="Rectangle 2"/>
            <p:cNvSpPr/>
            <p:nvPr/>
          </p:nvSpPr>
          <p:spPr bwMode="auto">
            <a:xfrm>
              <a:off x="842839" y="1876508"/>
              <a:ext cx="318052" cy="23058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6FD7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79230" y="1765190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pc</a:t>
              </a:r>
              <a:endParaRPr lang="en-US" sz="1800" dirty="0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2442378" y="1885787"/>
              <a:ext cx="318052" cy="23058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6FD7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78769" y="1774469"/>
              <a:ext cx="346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/>
                <a:t>ir</a:t>
              </a:r>
              <a:endParaRPr lang="en-US" sz="18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34679" y="1391478"/>
              <a:ext cx="1321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omic Sans MS" panose="030F0702030302020204" pitchFamily="66" charset="0"/>
                </a:rPr>
                <a:t>next state</a:t>
              </a:r>
              <a:endParaRPr lang="en-US" sz="1800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7" name="Straight Connector 6"/>
          <p:cNvCxnSpPr>
            <a:endCxn id="2" idx="1"/>
          </p:cNvCxnSpPr>
          <p:nvPr/>
        </p:nvCxnSpPr>
        <p:spPr bwMode="auto">
          <a:xfrm>
            <a:off x="1773141" y="2242268"/>
            <a:ext cx="413470" cy="129007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2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Two-stage pipeline </a:t>
            </a:r>
            <a:br>
              <a:rPr lang="en-US" dirty="0"/>
            </a:br>
            <a:r>
              <a:rPr lang="en-US" dirty="0" smtClean="0"/>
              <a:t>Decoupled </a:t>
            </a:r>
            <a:r>
              <a:rPr lang="en-US" sz="2400" i="1" dirty="0" smtClean="0"/>
              <a:t>code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1531620"/>
            <a:ext cx="7772400" cy="470154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mkProc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#(Fetch2Execute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Fifo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edirect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mkFifo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#(Bool)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(False);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#(Bool)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mkReg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(False);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f2d.enq(...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...,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cs typeface="Courier New" pitchFamily="49" charset="0"/>
              </a:rPr>
              <a:t>Decode and execute the instruction; update state;</a:t>
            </a:r>
          </a:p>
          <a:p>
            <a:pPr marL="0" indent="0">
              <a:buNone/>
            </a:pPr>
            <a:r>
              <a:rPr lang="en-US" sz="1600" dirty="0"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         In case of </a:t>
            </a:r>
            <a:r>
              <a:rPr lang="en-US" sz="1600" dirty="0" err="1" smtClean="0">
                <a:cs typeface="Courier New" pitchFamily="49" charset="0"/>
              </a:rPr>
              <a:t>misprediction</a:t>
            </a:r>
            <a:r>
              <a:rPr lang="en-US" sz="1600" dirty="0" smtClean="0">
                <a:cs typeface="Courier New" pitchFamily="49" charset="0"/>
              </a:rPr>
              <a:t>,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edirect.enq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cs typeface="Courier New" pitchFamily="49" charset="0"/>
              </a:rPr>
              <a:t>correct 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f2d.deq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endmodule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9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Fetch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53924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edirect.notEmpty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f2d.enq(Fetch2Execute{pc: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              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epoch: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begin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&lt;= !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fEpoch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edirect.first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edirect.deq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end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45255" y="5476689"/>
            <a:ext cx="4461510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Notice: In case of PC redirection, nothing is </a:t>
            </a:r>
            <a:r>
              <a:rPr lang="en-US" dirty="0" err="1" smtClean="0">
                <a:latin typeface="Comic Sans MS" pitchFamily="66" charset="0"/>
              </a:rPr>
              <a:t>enqueued</a:t>
            </a:r>
            <a:r>
              <a:rPr lang="en-US" dirty="0" smtClean="0">
                <a:latin typeface="Comic Sans MS" pitchFamily="66" charset="0"/>
              </a:rPr>
              <a:t> into f2d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54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Execute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460" y="1501140"/>
            <a:ext cx="8511540" cy="4114800"/>
          </a:xfrm>
        </p:spPr>
        <p:txBody>
          <a:bodyPr/>
          <a:lstStyle/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f2d.first;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.inst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pc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.pc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let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x.epoch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==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decode, register fetch, exec, memory op, 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update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redirect.enq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sz="1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eEpoch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!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inEp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60325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f2d.deq; </a:t>
            </a:r>
          </a:p>
          <a:p>
            <a:pPr marL="60325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dirty="0">
                <a:latin typeface="Courier New" pitchFamily="49" charset="0"/>
                <a:cs typeface="Courier New" pitchFamily="49" charset="0"/>
              </a:rPr>
            </a:b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0793" y="4593498"/>
            <a:ext cx="64091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doFetch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doExecute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execute concurrently?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77696" y="5144683"/>
            <a:ext cx="3031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yes, assuming CF FIFOs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24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514" y="1909267"/>
            <a:ext cx="7943259" cy="2333968"/>
          </a:xfrm>
        </p:spPr>
        <p:txBody>
          <a:bodyPr/>
          <a:lstStyle/>
          <a:p>
            <a:r>
              <a:rPr lang="en-US" sz="3600" dirty="0" smtClean="0"/>
              <a:t>Epoch mechanism is independent of the sophisticated branch prediction schemes that </a:t>
            </a:r>
            <a:r>
              <a:rPr lang="en-US" sz="3600" dirty="0"/>
              <a:t>w</a:t>
            </a:r>
            <a:r>
              <a:rPr lang="en-US" sz="3600" dirty="0" smtClean="0"/>
              <a:t>e will study later</a:t>
            </a:r>
            <a:endParaRPr lang="en-US" sz="36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CADB5FF0-9E4C-4A76-B146-CFD9F86D279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Synchronous</a:t>
            </a:r>
            <a:br>
              <a:rPr lang="en-US" sz="3600" dirty="0"/>
            </a:br>
            <a:r>
              <a:rPr lang="en-US" sz="3600" dirty="0"/>
              <a:t>2-Stage Pipeline</a:t>
            </a:r>
            <a:endParaRPr lang="en-US" sz="1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28721"/>
            <a:ext cx="8193943" cy="510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doPipeline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endParaRPr lang="en-US" sz="18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Valid(Fetch2Decode{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pc:pcF,ppc:newPcF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inst:newInst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pc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... register fetch, exec, memory op,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update ...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eInst.brTaken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?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+ 4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Invalid; 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53440" y="1851660"/>
            <a:ext cx="7772400" cy="1203428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53440" y="3339548"/>
            <a:ext cx="7772400" cy="1932167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1119" y="1851660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82578" y="3366776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execute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29363" y="1593002"/>
            <a:ext cx="3774882" cy="943464"/>
            <a:chOff x="5194191" y="1593002"/>
            <a:chExt cx="3774882" cy="943464"/>
          </a:xfrm>
        </p:grpSpPr>
        <p:sp>
          <p:nvSpPr>
            <p:cNvPr id="15" name="TextBox 14"/>
            <p:cNvSpPr txBox="1"/>
            <p:nvPr/>
          </p:nvSpPr>
          <p:spPr>
            <a:xfrm>
              <a:off x="5194191" y="1593002"/>
              <a:ext cx="3774882" cy="7078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pass </a:t>
              </a:r>
              <a:r>
                <a:rPr lang="en-US" dirty="0" err="1" smtClean="0">
                  <a:latin typeface="Comic Sans MS" pitchFamily="66" charset="0"/>
                </a:rPr>
                <a:t>pcF</a:t>
              </a:r>
              <a:r>
                <a:rPr lang="en-US" dirty="0" smtClean="0">
                  <a:latin typeface="Comic Sans MS" pitchFamily="66" charset="0"/>
                </a:rPr>
                <a:t> </a:t>
              </a:r>
              <a:r>
                <a:rPr lang="en-US" dirty="0" smtClean="0">
                  <a:latin typeface="Comic Sans MS" pitchFamily="66" charset="0"/>
                </a:rPr>
                <a:t>and predicted pc to the execute stage</a:t>
              </a:r>
              <a:endParaRPr lang="en-US" dirty="0">
                <a:latin typeface="Comic Sans MS" pitchFamily="66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 bwMode="auto">
            <a:xfrm flipH="1" flipV="1">
              <a:off x="6982504" y="2213428"/>
              <a:ext cx="1425" cy="2912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flipV="1">
              <a:off x="5979346" y="2213424"/>
              <a:ext cx="1003158" cy="32304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8" name="Group 17"/>
          <p:cNvGrpSpPr/>
          <p:nvPr/>
        </p:nvGrpSpPr>
        <p:grpSpPr>
          <a:xfrm>
            <a:off x="4810541" y="206736"/>
            <a:ext cx="4222140" cy="1360212"/>
            <a:chOff x="779230" y="1569057"/>
            <a:chExt cx="4222140" cy="1360212"/>
          </a:xfrm>
        </p:grpSpPr>
        <p:grpSp>
          <p:nvGrpSpPr>
            <p:cNvPr id="20" name="Group 19"/>
            <p:cNvGrpSpPr/>
            <p:nvPr/>
          </p:nvGrpSpPr>
          <p:grpSpPr>
            <a:xfrm>
              <a:off x="834886" y="1569057"/>
              <a:ext cx="4166484" cy="1360212"/>
              <a:chOff x="1335819" y="1910965"/>
              <a:chExt cx="4166484" cy="1360212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2927405" y="2211788"/>
                <a:ext cx="1009816" cy="8030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335819" y="2202511"/>
                <a:ext cx="1009816" cy="8030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929822" y="2138901"/>
                <a:ext cx="572481" cy="40011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  <a:prstDash val="sysDash"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lang="en-US" dirty="0" smtClean="0"/>
                  <a:t>pc  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953676" y="2728623"/>
                <a:ext cx="543739" cy="40011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  <a:prstDash val="sysDash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ir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  <p:sp>
            <p:nvSpPr>
              <p:cNvPr id="30" name="AutoShape 10"/>
              <p:cNvSpPr>
                <a:spLocks noChangeArrowheads="1"/>
              </p:cNvSpPr>
              <p:nvPr/>
            </p:nvSpPr>
            <p:spPr bwMode="auto">
              <a:xfrm rot="5400000" flipV="1">
                <a:off x="4330376" y="2255196"/>
                <a:ext cx="343794" cy="152590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endParaRPr lang="en-US" sz="500"/>
              </a:p>
            </p:txBody>
          </p:sp>
          <p:sp>
            <p:nvSpPr>
              <p:cNvPr id="31" name="AutoShape 10"/>
              <p:cNvSpPr>
                <a:spLocks noChangeArrowheads="1"/>
              </p:cNvSpPr>
              <p:nvPr/>
            </p:nvSpPr>
            <p:spPr bwMode="auto">
              <a:xfrm rot="5400000" flipV="1">
                <a:off x="4347604" y="2836967"/>
                <a:ext cx="343794" cy="152590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endParaRPr lang="en-US" sz="50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870421" y="2417197"/>
                <a:ext cx="1097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Execute</a:t>
                </a:r>
                <a:endParaRPr lang="en-US" sz="18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448463" y="2410571"/>
                <a:ext cx="8074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Fetch</a:t>
                </a:r>
                <a:endParaRPr lang="en-US" sz="18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3935895" y="2297927"/>
                <a:ext cx="50093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5" name="Straight Arrow Connector 34"/>
              <p:cNvCxnSpPr/>
              <p:nvPr/>
            </p:nvCxnSpPr>
            <p:spPr bwMode="auto">
              <a:xfrm>
                <a:off x="3953123" y="2839941"/>
                <a:ext cx="50093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6" name="Freeform 35"/>
              <p:cNvSpPr/>
              <p:nvPr/>
            </p:nvSpPr>
            <p:spPr bwMode="auto">
              <a:xfrm>
                <a:off x="2353586" y="1940118"/>
                <a:ext cx="2083242" cy="508884"/>
              </a:xfrm>
              <a:custGeom>
                <a:avLst/>
                <a:gdLst>
                  <a:gd name="connsiteX0" fmla="*/ 0 w 2083242"/>
                  <a:gd name="connsiteY0" fmla="*/ 500932 h 508884"/>
                  <a:gd name="connsiteX1" fmla="*/ 302150 w 2083242"/>
                  <a:gd name="connsiteY1" fmla="*/ 500932 h 508884"/>
                  <a:gd name="connsiteX2" fmla="*/ 302150 w 2083242"/>
                  <a:gd name="connsiteY2" fmla="*/ 7952 h 508884"/>
                  <a:gd name="connsiteX3" fmla="*/ 1757238 w 2083242"/>
                  <a:gd name="connsiteY3" fmla="*/ 0 h 508884"/>
                  <a:gd name="connsiteX4" fmla="*/ 1757238 w 2083242"/>
                  <a:gd name="connsiteY4" fmla="*/ 508884 h 508884"/>
                  <a:gd name="connsiteX5" fmla="*/ 2083242 w 2083242"/>
                  <a:gd name="connsiteY5" fmla="*/ 508884 h 508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83242" h="508884">
                    <a:moveTo>
                      <a:pt x="0" y="500932"/>
                    </a:moveTo>
                    <a:lnTo>
                      <a:pt x="302150" y="500932"/>
                    </a:lnTo>
                    <a:lnTo>
                      <a:pt x="302150" y="7952"/>
                    </a:lnTo>
                    <a:lnTo>
                      <a:pt x="1757238" y="0"/>
                    </a:lnTo>
                    <a:lnTo>
                      <a:pt x="1757238" y="508884"/>
                    </a:lnTo>
                    <a:lnTo>
                      <a:pt x="2083242" y="508884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 flipV="1">
                <a:off x="2354911" y="2728610"/>
                <a:ext cx="2083242" cy="499627"/>
              </a:xfrm>
              <a:custGeom>
                <a:avLst/>
                <a:gdLst>
                  <a:gd name="connsiteX0" fmla="*/ 0 w 2083242"/>
                  <a:gd name="connsiteY0" fmla="*/ 500932 h 508884"/>
                  <a:gd name="connsiteX1" fmla="*/ 302150 w 2083242"/>
                  <a:gd name="connsiteY1" fmla="*/ 500932 h 508884"/>
                  <a:gd name="connsiteX2" fmla="*/ 302150 w 2083242"/>
                  <a:gd name="connsiteY2" fmla="*/ 7952 h 508884"/>
                  <a:gd name="connsiteX3" fmla="*/ 1757238 w 2083242"/>
                  <a:gd name="connsiteY3" fmla="*/ 0 h 508884"/>
                  <a:gd name="connsiteX4" fmla="*/ 1757238 w 2083242"/>
                  <a:gd name="connsiteY4" fmla="*/ 508884 h 508884"/>
                  <a:gd name="connsiteX5" fmla="*/ 2083242 w 2083242"/>
                  <a:gd name="connsiteY5" fmla="*/ 508884 h 508884"/>
                  <a:gd name="connsiteX0" fmla="*/ 0 w 2083242"/>
                  <a:gd name="connsiteY0" fmla="*/ 500932 h 508884"/>
                  <a:gd name="connsiteX1" fmla="*/ 302150 w 2083242"/>
                  <a:gd name="connsiteY1" fmla="*/ 500932 h 508884"/>
                  <a:gd name="connsiteX2" fmla="*/ 302150 w 2083242"/>
                  <a:gd name="connsiteY2" fmla="*/ 7952 h 508884"/>
                  <a:gd name="connsiteX3" fmla="*/ 1757238 w 2083242"/>
                  <a:gd name="connsiteY3" fmla="*/ 0 h 508884"/>
                  <a:gd name="connsiteX4" fmla="*/ 1757238 w 2083242"/>
                  <a:gd name="connsiteY4" fmla="*/ 253777 h 508884"/>
                  <a:gd name="connsiteX5" fmla="*/ 2083242 w 2083242"/>
                  <a:gd name="connsiteY5" fmla="*/ 508884 h 508884"/>
                  <a:gd name="connsiteX0" fmla="*/ 0 w 2083242"/>
                  <a:gd name="connsiteY0" fmla="*/ 500932 h 500932"/>
                  <a:gd name="connsiteX1" fmla="*/ 302150 w 2083242"/>
                  <a:gd name="connsiteY1" fmla="*/ 500932 h 500932"/>
                  <a:gd name="connsiteX2" fmla="*/ 302150 w 2083242"/>
                  <a:gd name="connsiteY2" fmla="*/ 7952 h 500932"/>
                  <a:gd name="connsiteX3" fmla="*/ 1757238 w 2083242"/>
                  <a:gd name="connsiteY3" fmla="*/ 0 h 500932"/>
                  <a:gd name="connsiteX4" fmla="*/ 1757238 w 2083242"/>
                  <a:gd name="connsiteY4" fmla="*/ 253777 h 500932"/>
                  <a:gd name="connsiteX5" fmla="*/ 2083242 w 2083242"/>
                  <a:gd name="connsiteY5" fmla="*/ 253778 h 500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83242" h="500932">
                    <a:moveTo>
                      <a:pt x="0" y="500932"/>
                    </a:moveTo>
                    <a:lnTo>
                      <a:pt x="302150" y="500932"/>
                    </a:lnTo>
                    <a:lnTo>
                      <a:pt x="302150" y="7952"/>
                    </a:lnTo>
                    <a:lnTo>
                      <a:pt x="1757238" y="0"/>
                    </a:lnTo>
                    <a:lnTo>
                      <a:pt x="1757238" y="253777"/>
                    </a:lnTo>
                    <a:lnTo>
                      <a:pt x="2083242" y="253778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4589228" y="2337683"/>
                <a:ext cx="372386" cy="583096"/>
                <a:chOff x="4589227" y="2337683"/>
                <a:chExt cx="405517" cy="583096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 bwMode="auto">
                <a:xfrm flipV="1">
                  <a:off x="4589227" y="2337683"/>
                  <a:ext cx="396241" cy="1326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4" name="Straight Arrow Connector 43"/>
                <p:cNvCxnSpPr/>
                <p:nvPr/>
              </p:nvCxnSpPr>
              <p:spPr bwMode="auto">
                <a:xfrm flipV="1">
                  <a:off x="4598503" y="2919453"/>
                  <a:ext cx="396241" cy="1326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3856385" y="2631882"/>
                <a:ext cx="64633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invalid</a:t>
                </a:r>
                <a:endParaRPr lang="en-US" sz="11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849759" y="2100469"/>
                <a:ext cx="66396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real pc</a:t>
                </a:r>
                <a:endParaRPr lang="en-US" sz="11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714049" y="1910965"/>
                <a:ext cx="133882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guessed next pc</a:t>
                </a:r>
                <a:endParaRPr lang="en-US" sz="11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619961" y="3009567"/>
                <a:ext cx="176522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fetched instruction, ...</a:t>
                </a:r>
                <a:endParaRPr lang="en-US" sz="1100" dirty="0"/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842839" y="1876508"/>
              <a:ext cx="318052" cy="23058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6FD7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9230" y="1765190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pc</a:t>
              </a:r>
              <a:endParaRPr lang="en-US" sz="180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442378" y="1885787"/>
              <a:ext cx="318052" cy="23058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6FD7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78769" y="1774469"/>
              <a:ext cx="346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/>
                <a:t>ir</a:t>
              </a:r>
              <a:endParaRPr lang="en-US" sz="1800" dirty="0"/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  <p:bldP spid="3" grpId="0" animBg="1"/>
      <p:bldP spid="8" grpId="0" animBg="1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Performance?</a:t>
            </a:r>
            <a:endParaRPr lang="en-US" sz="1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31880" y="1536672"/>
            <a:ext cx="8193943" cy="510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doPipeline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newInst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 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=Valid(Fetch2Decode{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pc:pcF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ppc:newPcF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,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inst:newInst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if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isValid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))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let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fromMaybe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(?,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pc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let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dInst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decode(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... register fetch, exec, memory op,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update,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extPC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begin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= Invalid;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newIR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853440" y="1819856"/>
            <a:ext cx="4887402" cy="1145981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61391" y="3228231"/>
            <a:ext cx="4895353" cy="189241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44" y="1827807"/>
            <a:ext cx="854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fetch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6255" y="4694644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execute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4810541" y="206736"/>
            <a:ext cx="4222140" cy="1360212"/>
            <a:chOff x="779230" y="1569057"/>
            <a:chExt cx="4222140" cy="1360212"/>
          </a:xfrm>
        </p:grpSpPr>
        <p:grpSp>
          <p:nvGrpSpPr>
            <p:cNvPr id="20" name="Group 19"/>
            <p:cNvGrpSpPr/>
            <p:nvPr/>
          </p:nvGrpSpPr>
          <p:grpSpPr>
            <a:xfrm>
              <a:off x="834886" y="1569057"/>
              <a:ext cx="4166484" cy="1360212"/>
              <a:chOff x="1335819" y="1910965"/>
              <a:chExt cx="4166484" cy="1360212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2927405" y="2211788"/>
                <a:ext cx="1009816" cy="8030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1335819" y="2202511"/>
                <a:ext cx="1009816" cy="803082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929822" y="2138901"/>
                <a:ext cx="572481" cy="40011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  <a:prstDash val="sysDash"/>
              </a:ln>
            </p:spPr>
            <p:txBody>
              <a:bodyPr wrap="square" rtlCol="0" anchor="t">
                <a:spAutoFit/>
              </a:bodyPr>
              <a:lstStyle/>
              <a:p>
                <a:r>
                  <a:rPr lang="en-US" dirty="0" smtClean="0"/>
                  <a:t>pc  </a:t>
                </a:r>
                <a:endParaRPr lang="en-US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4953676" y="2728623"/>
                <a:ext cx="543739" cy="400110"/>
              </a:xfrm>
              <a:prstGeom prst="rect">
                <a:avLst/>
              </a:prstGeom>
              <a:solidFill>
                <a:schemeClr val="accent1"/>
              </a:solidFill>
              <a:ln>
                <a:solidFill>
                  <a:schemeClr val="tx1"/>
                </a:solidFill>
                <a:prstDash val="sysDash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ir</a:t>
                </a:r>
                <a:r>
                  <a:rPr lang="en-US" dirty="0" smtClean="0"/>
                  <a:t>  </a:t>
                </a:r>
                <a:endParaRPr lang="en-US" dirty="0"/>
              </a:p>
            </p:txBody>
          </p:sp>
          <p:sp>
            <p:nvSpPr>
              <p:cNvPr id="30" name="AutoShape 10"/>
              <p:cNvSpPr>
                <a:spLocks noChangeArrowheads="1"/>
              </p:cNvSpPr>
              <p:nvPr/>
            </p:nvSpPr>
            <p:spPr bwMode="auto">
              <a:xfrm rot="5400000" flipV="1">
                <a:off x="4330376" y="2255196"/>
                <a:ext cx="343794" cy="152590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endParaRPr lang="en-US" sz="500"/>
              </a:p>
            </p:txBody>
          </p:sp>
          <p:sp>
            <p:nvSpPr>
              <p:cNvPr id="31" name="AutoShape 10"/>
              <p:cNvSpPr>
                <a:spLocks noChangeArrowheads="1"/>
              </p:cNvSpPr>
              <p:nvPr/>
            </p:nvSpPr>
            <p:spPr bwMode="auto">
              <a:xfrm rot="5400000" flipV="1">
                <a:off x="4347604" y="2836967"/>
                <a:ext cx="343794" cy="152590"/>
              </a:xfrm>
              <a:prstGeom prst="flowChartManualOperation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rot="10800000" vert="eaVert" wrap="none" anchor="ctr"/>
              <a:lstStyle/>
              <a:p>
                <a:pPr algn="ctr">
                  <a:lnSpc>
                    <a:spcPct val="90000"/>
                  </a:lnSpc>
                  <a:spcBef>
                    <a:spcPct val="25000"/>
                  </a:spcBef>
                  <a:buClr>
                    <a:schemeClr val="bg1"/>
                  </a:buClr>
                  <a:buSzPct val="100000"/>
                  <a:buFont typeface="Wingdings" pitchFamily="2" charset="2"/>
                  <a:buNone/>
                </a:pPr>
                <a:endParaRPr lang="en-US" sz="50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870421" y="2417197"/>
                <a:ext cx="10972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Execute</a:t>
                </a:r>
                <a:endParaRPr lang="en-US" sz="18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448463" y="2410571"/>
                <a:ext cx="8074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smtClean="0"/>
                  <a:t>Fetch</a:t>
                </a:r>
                <a:endParaRPr lang="en-US" sz="1800" dirty="0"/>
              </a:p>
            </p:txBody>
          </p:sp>
          <p:cxnSp>
            <p:nvCxnSpPr>
              <p:cNvPr id="34" name="Straight Arrow Connector 33"/>
              <p:cNvCxnSpPr/>
              <p:nvPr/>
            </p:nvCxnSpPr>
            <p:spPr bwMode="auto">
              <a:xfrm>
                <a:off x="3935895" y="2297927"/>
                <a:ext cx="50093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5" name="Straight Arrow Connector 34"/>
              <p:cNvCxnSpPr/>
              <p:nvPr/>
            </p:nvCxnSpPr>
            <p:spPr bwMode="auto">
              <a:xfrm>
                <a:off x="3953123" y="2839941"/>
                <a:ext cx="500933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36" name="Freeform 35"/>
              <p:cNvSpPr/>
              <p:nvPr/>
            </p:nvSpPr>
            <p:spPr bwMode="auto">
              <a:xfrm>
                <a:off x="2353586" y="1940118"/>
                <a:ext cx="2083242" cy="508884"/>
              </a:xfrm>
              <a:custGeom>
                <a:avLst/>
                <a:gdLst>
                  <a:gd name="connsiteX0" fmla="*/ 0 w 2083242"/>
                  <a:gd name="connsiteY0" fmla="*/ 500932 h 508884"/>
                  <a:gd name="connsiteX1" fmla="*/ 302150 w 2083242"/>
                  <a:gd name="connsiteY1" fmla="*/ 500932 h 508884"/>
                  <a:gd name="connsiteX2" fmla="*/ 302150 w 2083242"/>
                  <a:gd name="connsiteY2" fmla="*/ 7952 h 508884"/>
                  <a:gd name="connsiteX3" fmla="*/ 1757238 w 2083242"/>
                  <a:gd name="connsiteY3" fmla="*/ 0 h 508884"/>
                  <a:gd name="connsiteX4" fmla="*/ 1757238 w 2083242"/>
                  <a:gd name="connsiteY4" fmla="*/ 508884 h 508884"/>
                  <a:gd name="connsiteX5" fmla="*/ 2083242 w 2083242"/>
                  <a:gd name="connsiteY5" fmla="*/ 508884 h 5088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83242" h="508884">
                    <a:moveTo>
                      <a:pt x="0" y="500932"/>
                    </a:moveTo>
                    <a:lnTo>
                      <a:pt x="302150" y="500932"/>
                    </a:lnTo>
                    <a:lnTo>
                      <a:pt x="302150" y="7952"/>
                    </a:lnTo>
                    <a:lnTo>
                      <a:pt x="1757238" y="0"/>
                    </a:lnTo>
                    <a:lnTo>
                      <a:pt x="1757238" y="508884"/>
                    </a:lnTo>
                    <a:lnTo>
                      <a:pt x="2083242" y="508884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37" name="Freeform 36"/>
              <p:cNvSpPr/>
              <p:nvPr/>
            </p:nvSpPr>
            <p:spPr bwMode="auto">
              <a:xfrm flipV="1">
                <a:off x="2354911" y="2728610"/>
                <a:ext cx="2083242" cy="499627"/>
              </a:xfrm>
              <a:custGeom>
                <a:avLst/>
                <a:gdLst>
                  <a:gd name="connsiteX0" fmla="*/ 0 w 2083242"/>
                  <a:gd name="connsiteY0" fmla="*/ 500932 h 508884"/>
                  <a:gd name="connsiteX1" fmla="*/ 302150 w 2083242"/>
                  <a:gd name="connsiteY1" fmla="*/ 500932 h 508884"/>
                  <a:gd name="connsiteX2" fmla="*/ 302150 w 2083242"/>
                  <a:gd name="connsiteY2" fmla="*/ 7952 h 508884"/>
                  <a:gd name="connsiteX3" fmla="*/ 1757238 w 2083242"/>
                  <a:gd name="connsiteY3" fmla="*/ 0 h 508884"/>
                  <a:gd name="connsiteX4" fmla="*/ 1757238 w 2083242"/>
                  <a:gd name="connsiteY4" fmla="*/ 508884 h 508884"/>
                  <a:gd name="connsiteX5" fmla="*/ 2083242 w 2083242"/>
                  <a:gd name="connsiteY5" fmla="*/ 508884 h 508884"/>
                  <a:gd name="connsiteX0" fmla="*/ 0 w 2083242"/>
                  <a:gd name="connsiteY0" fmla="*/ 500932 h 508884"/>
                  <a:gd name="connsiteX1" fmla="*/ 302150 w 2083242"/>
                  <a:gd name="connsiteY1" fmla="*/ 500932 h 508884"/>
                  <a:gd name="connsiteX2" fmla="*/ 302150 w 2083242"/>
                  <a:gd name="connsiteY2" fmla="*/ 7952 h 508884"/>
                  <a:gd name="connsiteX3" fmla="*/ 1757238 w 2083242"/>
                  <a:gd name="connsiteY3" fmla="*/ 0 h 508884"/>
                  <a:gd name="connsiteX4" fmla="*/ 1757238 w 2083242"/>
                  <a:gd name="connsiteY4" fmla="*/ 253777 h 508884"/>
                  <a:gd name="connsiteX5" fmla="*/ 2083242 w 2083242"/>
                  <a:gd name="connsiteY5" fmla="*/ 508884 h 508884"/>
                  <a:gd name="connsiteX0" fmla="*/ 0 w 2083242"/>
                  <a:gd name="connsiteY0" fmla="*/ 500932 h 500932"/>
                  <a:gd name="connsiteX1" fmla="*/ 302150 w 2083242"/>
                  <a:gd name="connsiteY1" fmla="*/ 500932 h 500932"/>
                  <a:gd name="connsiteX2" fmla="*/ 302150 w 2083242"/>
                  <a:gd name="connsiteY2" fmla="*/ 7952 h 500932"/>
                  <a:gd name="connsiteX3" fmla="*/ 1757238 w 2083242"/>
                  <a:gd name="connsiteY3" fmla="*/ 0 h 500932"/>
                  <a:gd name="connsiteX4" fmla="*/ 1757238 w 2083242"/>
                  <a:gd name="connsiteY4" fmla="*/ 253777 h 500932"/>
                  <a:gd name="connsiteX5" fmla="*/ 2083242 w 2083242"/>
                  <a:gd name="connsiteY5" fmla="*/ 253778 h 500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083242" h="500932">
                    <a:moveTo>
                      <a:pt x="0" y="500932"/>
                    </a:moveTo>
                    <a:lnTo>
                      <a:pt x="302150" y="500932"/>
                    </a:lnTo>
                    <a:lnTo>
                      <a:pt x="302150" y="7952"/>
                    </a:lnTo>
                    <a:lnTo>
                      <a:pt x="1757238" y="0"/>
                    </a:lnTo>
                    <a:lnTo>
                      <a:pt x="1757238" y="253777"/>
                    </a:lnTo>
                    <a:lnTo>
                      <a:pt x="2083242" y="253778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4589228" y="2337683"/>
                <a:ext cx="372386" cy="583096"/>
                <a:chOff x="4589227" y="2337683"/>
                <a:chExt cx="405517" cy="583096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 bwMode="auto">
                <a:xfrm flipV="1">
                  <a:off x="4589227" y="2337683"/>
                  <a:ext cx="396241" cy="1326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44" name="Straight Arrow Connector 43"/>
                <p:cNvCxnSpPr/>
                <p:nvPr/>
              </p:nvCxnSpPr>
              <p:spPr bwMode="auto">
                <a:xfrm flipV="1">
                  <a:off x="4598503" y="2919453"/>
                  <a:ext cx="396241" cy="1326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</p:grpSp>
          <p:sp>
            <p:nvSpPr>
              <p:cNvPr id="39" name="TextBox 38"/>
              <p:cNvSpPr txBox="1"/>
              <p:nvPr/>
            </p:nvSpPr>
            <p:spPr>
              <a:xfrm>
                <a:off x="3856385" y="2631882"/>
                <a:ext cx="64633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invalid</a:t>
                </a:r>
                <a:endParaRPr lang="en-US" sz="11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849759" y="2100469"/>
                <a:ext cx="66396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real pc</a:t>
                </a:r>
                <a:endParaRPr lang="en-US" sz="11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714049" y="1910965"/>
                <a:ext cx="133882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guessed next pc</a:t>
                </a:r>
                <a:endParaRPr lang="en-US" sz="11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619961" y="3009567"/>
                <a:ext cx="1765227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fetched instruction, ...</a:t>
                </a:r>
                <a:endParaRPr lang="en-US" sz="1100" dirty="0"/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842839" y="1876508"/>
              <a:ext cx="318052" cy="23058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6FD7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9230" y="1765190"/>
              <a:ext cx="4491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pc</a:t>
              </a:r>
              <a:endParaRPr lang="en-US" sz="180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442378" y="1885787"/>
              <a:ext cx="318052" cy="23058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rgbClr val="F6FD7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78769" y="1774469"/>
              <a:ext cx="346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/>
                <a:t>ir</a:t>
              </a:r>
              <a:endParaRPr lang="en-US" sz="1800" dirty="0"/>
            </a:p>
          </p:txBody>
        </p:sp>
      </p:grp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5852801" y="1824537"/>
            <a:ext cx="3078708" cy="308937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sz="1800" dirty="0" smtClean="0"/>
              <a:t>Notice there is always a bubble (dead cycle) after every miss-prediction</a:t>
            </a:r>
          </a:p>
          <a:p>
            <a:r>
              <a:rPr lang="en-US" sz="1800" dirty="0" smtClean="0"/>
              <a:t>The critical path:</a:t>
            </a:r>
          </a:p>
          <a:p>
            <a:pPr marL="457200" lvl="1" indent="0">
              <a:buNone/>
            </a:pPr>
            <a:r>
              <a:rPr lang="en-US" sz="1600" dirty="0" smtClean="0"/>
              <a:t>max{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newPcF</a:t>
            </a:r>
            <a:r>
              <a:rPr lang="en-US" sz="1600" dirty="0" smtClean="0"/>
              <a:t>, 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newIr</a:t>
            </a:r>
            <a:r>
              <a:rPr lang="en-US" sz="1600" dirty="0" smtClean="0"/>
              <a:t>}</a:t>
            </a:r>
          </a:p>
          <a:p>
            <a:pPr marL="457200" lvl="1" indent="0">
              <a:buNone/>
            </a:pPr>
            <a:r>
              <a:rPr lang="en-US" sz="1600" dirty="0" smtClean="0">
                <a:sym typeface="Symbol"/>
              </a:rPr>
              <a:t></a:t>
            </a:r>
            <a:r>
              <a:rPr lang="en-US" sz="1600" dirty="0" smtClean="0"/>
              <a:t> max{</a:t>
            </a:r>
          </a:p>
          <a:p>
            <a:pPr marL="457200" lvl="1" indent="0">
              <a:buNone/>
            </a:pPr>
            <a:r>
              <a:rPr lang="en-US" sz="1600" dirty="0" smtClean="0"/>
              <a:t>    max{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nap</a:t>
            </a:r>
            <a:r>
              <a:rPr lang="en-US" sz="1600" dirty="0" smtClean="0"/>
              <a:t>, </a:t>
            </a:r>
            <a:r>
              <a:rPr lang="en-US" sz="1600" dirty="0" err="1"/>
              <a:t>t</a:t>
            </a:r>
            <a:r>
              <a:rPr lang="en-US" sz="1600" baseline="-25000" dirty="0" err="1"/>
              <a:t>exec</a:t>
            </a:r>
            <a:r>
              <a:rPr lang="en-US" sz="1600" dirty="0" smtClean="0"/>
              <a:t>},</a:t>
            </a:r>
          </a:p>
          <a:p>
            <a:pPr marL="457200" lvl="1" indent="0">
              <a:buNone/>
            </a:pPr>
            <a:r>
              <a:rPr lang="en-US" sz="1600" dirty="0" smtClean="0"/>
              <a:t>    max{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iMem</a:t>
            </a:r>
            <a:r>
              <a:rPr lang="en-US" sz="1600" dirty="0"/>
              <a:t>, </a:t>
            </a:r>
            <a:r>
              <a:rPr lang="en-US" sz="1600" dirty="0" err="1"/>
              <a:t>t</a:t>
            </a:r>
            <a:r>
              <a:rPr lang="en-US" sz="1600" baseline="-25000" dirty="0" err="1"/>
              <a:t>exec</a:t>
            </a:r>
            <a:r>
              <a:rPr lang="en-US" sz="1600" dirty="0" smtClean="0"/>
              <a:t>}}</a:t>
            </a:r>
          </a:p>
          <a:p>
            <a:pPr marL="457200" lvl="1" indent="0">
              <a:buNone/>
            </a:pPr>
            <a:r>
              <a:rPr lang="en-US" sz="1600" dirty="0">
                <a:sym typeface="Symbol"/>
              </a:rPr>
              <a:t></a:t>
            </a:r>
            <a:r>
              <a:rPr lang="en-US" sz="1600" dirty="0" smtClean="0"/>
              <a:t> max{</a:t>
            </a:r>
            <a:r>
              <a:rPr lang="en-US" sz="1600" dirty="0" err="1" smtClean="0"/>
              <a:t>t</a:t>
            </a:r>
            <a:r>
              <a:rPr lang="en-US" sz="1600" baseline="-25000" dirty="0" err="1" smtClean="0"/>
              <a:t>iMem</a:t>
            </a:r>
            <a:r>
              <a:rPr lang="en-US" sz="1600" dirty="0"/>
              <a:t>, </a:t>
            </a:r>
            <a:r>
              <a:rPr lang="en-US" sz="1600" dirty="0" err="1"/>
              <a:t>t</a:t>
            </a:r>
            <a:r>
              <a:rPr lang="en-US" sz="1600" baseline="-25000" dirty="0" err="1"/>
              <a:t>exec</a:t>
            </a:r>
            <a:r>
              <a:rPr lang="en-US" sz="1600" dirty="0" smtClean="0"/>
              <a:t>} </a:t>
            </a:r>
          </a:p>
          <a:p>
            <a:pPr lvl="1"/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5820294" y="5028963"/>
            <a:ext cx="297049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/>
              <a:t>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exec</a:t>
            </a:r>
            <a:r>
              <a:rPr lang="en-US" sz="1800" dirty="0" smtClean="0"/>
              <a:t> includes </a:t>
            </a:r>
            <a:r>
              <a:rPr lang="en-US" sz="1800" dirty="0" err="1" smtClean="0"/>
              <a:t>t</a:t>
            </a:r>
            <a:r>
              <a:rPr lang="en-US" sz="1800" baseline="-25000" dirty="0" err="1" smtClean="0"/>
              <a:t>decode</a:t>
            </a:r>
            <a:r>
              <a:rPr lang="en-US" sz="1800" dirty="0" smtClean="0"/>
              <a:t> etc.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021495" y="5804452"/>
            <a:ext cx="4850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critical path is </a:t>
            </a:r>
            <a:r>
              <a:rPr lang="en-U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t</a:t>
            </a:r>
            <a:r>
              <a:rPr lang="en-US" baseline="-25000" dirty="0" err="1" smtClean="0">
                <a:solidFill>
                  <a:srgbClr val="FF0000"/>
                </a:solidFill>
              </a:rPr>
              <a:t>iMem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+ 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baseline="-25000" dirty="0" err="1">
                <a:solidFill>
                  <a:srgbClr val="FF0000"/>
                </a:solidFill>
              </a:rPr>
              <a:t>exec</a:t>
            </a:r>
            <a:r>
              <a:rPr lang="en-US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1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Elastic two-stage pipeline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3267206" y="2818513"/>
            <a:ext cx="198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</a:t>
            </a:r>
            <a:r>
              <a:rPr lang="en-US" sz="1800" dirty="0" err="1" smtClean="0"/>
              <a:t>inst</a:t>
            </a:r>
            <a:r>
              <a:rPr lang="en-US" sz="1800" dirty="0" smtClean="0"/>
              <a:t>, pc, </a:t>
            </a:r>
            <a:r>
              <a:rPr lang="en-US" sz="1800" dirty="0" err="1" smtClean="0"/>
              <a:t>ppc</a:t>
            </a:r>
            <a:r>
              <a:rPr lang="en-US" sz="1800" dirty="0" smtClean="0"/>
              <a:t>&gt;</a:t>
            </a:r>
            <a:endParaRPr lang="en-US" sz="1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892737" y="3441226"/>
            <a:ext cx="7772400" cy="2791934"/>
          </a:xfrm>
        </p:spPr>
        <p:txBody>
          <a:bodyPr/>
          <a:lstStyle/>
          <a:p>
            <a:r>
              <a:rPr lang="en-US" sz="2000" dirty="0" smtClean="0"/>
              <a:t>We replace f2d register by a </a:t>
            </a:r>
            <a:r>
              <a:rPr lang="en-US" sz="2000" dirty="0"/>
              <a:t>FIFO </a:t>
            </a:r>
            <a:r>
              <a:rPr lang="en-US" sz="2000" dirty="0" smtClean="0"/>
              <a:t>to </a:t>
            </a:r>
            <a:r>
              <a:rPr lang="en-US" sz="2000" dirty="0"/>
              <a:t>make the machine more elastic, that is, Fetch keeps putting instructions into f2d and Execute keeps removing and executing instructions from </a:t>
            </a:r>
            <a:r>
              <a:rPr lang="en-US" sz="2000" dirty="0" smtClean="0"/>
              <a:t>f2d</a:t>
            </a:r>
          </a:p>
          <a:p>
            <a:r>
              <a:rPr lang="en-US" sz="2000" dirty="0" smtClean="0"/>
              <a:t>Fetch passes the pc and predicted pc in addition to the </a:t>
            </a:r>
            <a:r>
              <a:rPr lang="en-US" sz="2000" dirty="0" err="1" smtClean="0"/>
              <a:t>inst</a:t>
            </a:r>
            <a:r>
              <a:rPr lang="en-US" sz="2000" dirty="0" smtClean="0"/>
              <a:t> to Execute; Execute redirects the PC in case of a miss-prediction</a:t>
            </a:r>
          </a:p>
          <a:p>
            <a:endParaRPr lang="en-US" sz="2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935126" y="1694830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Fetch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45396" y="1730271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Execute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221666" y="2731504"/>
            <a:ext cx="893134" cy="5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4394790" y="2735048"/>
            <a:ext cx="836429" cy="177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Straight Arrow Connector 37"/>
          <p:cNvCxnSpPr>
            <a:endCxn id="6" idx="3"/>
          </p:cNvCxnSpPr>
          <p:nvPr/>
        </p:nvCxnSpPr>
        <p:spPr bwMode="auto">
          <a:xfrm flipH="1">
            <a:off x="3115065" y="2044286"/>
            <a:ext cx="212678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 flipH="1">
            <a:off x="3944946" y="2572015"/>
            <a:ext cx="447100" cy="329610"/>
            <a:chOff x="7893611" y="1936897"/>
            <a:chExt cx="447100" cy="329610"/>
          </a:xfrm>
        </p:grpSpPr>
        <p:sp>
          <p:nvSpPr>
            <p:cNvPr id="40" name="Rectangle 39"/>
            <p:cNvSpPr/>
            <p:nvPr/>
          </p:nvSpPr>
          <p:spPr bwMode="auto">
            <a:xfrm flipH="1" flipV="1">
              <a:off x="8032366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 flipH="1" flipV="1">
              <a:off x="7893611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H="1">
              <a:off x="8101477" y="1936897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8101477" y="2264557"/>
              <a:ext cx="239234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Rectangle 5"/>
          <p:cNvSpPr/>
          <p:nvPr/>
        </p:nvSpPr>
        <p:spPr bwMode="auto">
          <a:xfrm>
            <a:off x="2627385" y="1949036"/>
            <a:ext cx="487680" cy="1905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322934" y="2308860"/>
            <a:ext cx="912006" cy="266700"/>
          </a:xfrm>
          <a:custGeom>
            <a:avLst/>
            <a:gdLst>
              <a:gd name="connsiteX0" fmla="*/ 982980 w 982980"/>
              <a:gd name="connsiteY0" fmla="*/ 7620 h 274320"/>
              <a:gd name="connsiteX1" fmla="*/ 7620 w 982980"/>
              <a:gd name="connsiteY1" fmla="*/ 0 h 274320"/>
              <a:gd name="connsiteX2" fmla="*/ 0 w 982980"/>
              <a:gd name="connsiteY2" fmla="*/ 274320 h 274320"/>
              <a:gd name="connsiteX0" fmla="*/ 982980 w 982980"/>
              <a:gd name="connsiteY0" fmla="*/ 0 h 266700"/>
              <a:gd name="connsiteX1" fmla="*/ 7620 w 982980"/>
              <a:gd name="connsiteY1" fmla="*/ 15240 h 266700"/>
              <a:gd name="connsiteX2" fmla="*/ 0 w 982980"/>
              <a:gd name="connsiteY2" fmla="*/ 266700 h 266700"/>
              <a:gd name="connsiteX0" fmla="*/ 982980 w 982980"/>
              <a:gd name="connsiteY0" fmla="*/ 0 h 266700"/>
              <a:gd name="connsiteX1" fmla="*/ 0 w 982980"/>
              <a:gd name="connsiteY1" fmla="*/ 0 h 266700"/>
              <a:gd name="connsiteX2" fmla="*/ 0 w 982980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980" h="266700">
                <a:moveTo>
                  <a:pt x="982980" y="0"/>
                </a:moveTo>
                <a:lnTo>
                  <a:pt x="0" y="0"/>
                </a:lnTo>
                <a:lnTo>
                  <a:pt x="0" y="26670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16882" y="1682943"/>
            <a:ext cx="198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pc redirect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594757" y="2246734"/>
            <a:ext cx="81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f2d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7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An elastic Two-Stage pipeline 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36672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... register fetch, exec, memory op,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update,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f2d.clear;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f2d.deq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97158" y="2796539"/>
            <a:ext cx="5862488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Can these rules execute concurrently assuming the FIFO allows concurrent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and clear?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1025" y="3511530"/>
            <a:ext cx="2510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No,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double writes in pc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52245" y="5524272"/>
            <a:ext cx="467979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These rules can execute in any order, however, the execution of </a:t>
            </a:r>
            <a:r>
              <a:rPr lang="en-US" dirty="0" err="1" smtClean="0">
                <a:latin typeface="Comic Sans MS" pitchFamily="66" charset="0"/>
              </a:rPr>
              <a:t>doExecute</a:t>
            </a:r>
            <a:r>
              <a:rPr lang="en-US" dirty="0" smtClean="0">
                <a:latin typeface="Comic Sans MS" pitchFamily="66" charset="0"/>
              </a:rPr>
              <a:t> may throw </a:t>
            </a:r>
            <a:r>
              <a:rPr lang="en-US" dirty="0">
                <a:latin typeface="Comic Sans MS" pitchFamily="66" charset="0"/>
              </a:rPr>
              <a:t>away </a:t>
            </a:r>
            <a:r>
              <a:rPr lang="en-US" dirty="0" smtClean="0">
                <a:latin typeface="Comic Sans MS" pitchFamily="66" charset="0"/>
              </a:rPr>
              <a:t>fetched instructions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5759" y="6114554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clear vs </a:t>
            </a:r>
            <a:r>
              <a:rPr lang="en-US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deq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?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" grpId="0"/>
      <p:bldP spid="9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For concurrency make pc into an EHR  </a:t>
            </a:r>
            <a:r>
              <a:rPr lang="en-US" sz="2000" dirty="0"/>
              <a:t>design 1</a:t>
            </a:r>
            <a:endParaRPr lang="en-US" sz="28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36672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f2d.enq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f2d.first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... register fetch, exec, memory op,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update,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f2d.clear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f2d.deq;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64219" y="3164240"/>
            <a:ext cx="5658361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Notice, for concurrency, f2d implementation must guarantee that (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&lt; clear)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8778" y="1820049"/>
            <a:ext cx="2693323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doFetch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&lt;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doExecute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5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</a:t>
            </a:r>
            <a:r>
              <a:rPr lang="en-US" sz="4000" dirty="0" smtClean="0"/>
              <a:t>oncurrency and Correctness </a:t>
            </a:r>
            <a:br>
              <a:rPr lang="en-US" sz="4000" dirty="0" smtClean="0"/>
            </a:br>
            <a:r>
              <a:rPr lang="en-US" sz="2400" dirty="0" smtClean="0"/>
              <a:t>Fetch </a:t>
            </a:r>
            <a:r>
              <a:rPr lang="en-US" sz="2400" dirty="0"/>
              <a:t>&lt; </a:t>
            </a:r>
            <a:r>
              <a:rPr lang="en-US" sz="2400" dirty="0" smtClean="0"/>
              <a:t>Execute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67206" y="2818513"/>
            <a:ext cx="198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&lt;</a:t>
            </a:r>
            <a:r>
              <a:rPr lang="en-US" sz="1800" dirty="0" err="1" smtClean="0"/>
              <a:t>inst</a:t>
            </a:r>
            <a:r>
              <a:rPr lang="en-US" sz="1800" dirty="0" smtClean="0"/>
              <a:t>, pc, </a:t>
            </a:r>
            <a:r>
              <a:rPr lang="en-US" sz="1800" dirty="0" err="1" smtClean="0"/>
              <a:t>ppc</a:t>
            </a:r>
            <a:r>
              <a:rPr lang="en-US" sz="1800" dirty="0" smtClean="0"/>
              <a:t>&gt;</a:t>
            </a:r>
            <a:endParaRPr lang="en-US" sz="1800" dirty="0"/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892737" y="3441226"/>
            <a:ext cx="7772400" cy="1492109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Once Execute redirects the PC,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 wrong path instruction should be executed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next instruction executed must be the redirected one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935126" y="1694830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Fetch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245396" y="1730271"/>
            <a:ext cx="1286540" cy="144602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Execute</a:t>
            </a: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221666" y="2731504"/>
            <a:ext cx="893134" cy="53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4394790" y="2735048"/>
            <a:ext cx="836429" cy="177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38" name="Straight Arrow Connector 37"/>
          <p:cNvCxnSpPr>
            <a:endCxn id="6" idx="3"/>
          </p:cNvCxnSpPr>
          <p:nvPr/>
        </p:nvCxnSpPr>
        <p:spPr bwMode="auto">
          <a:xfrm flipH="1">
            <a:off x="3115065" y="2044286"/>
            <a:ext cx="2126789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 flipH="1">
            <a:off x="3944946" y="2572015"/>
            <a:ext cx="447100" cy="329610"/>
            <a:chOff x="7893611" y="1936897"/>
            <a:chExt cx="447100" cy="329610"/>
          </a:xfrm>
        </p:grpSpPr>
        <p:sp>
          <p:nvSpPr>
            <p:cNvPr id="40" name="Rectangle 39"/>
            <p:cNvSpPr/>
            <p:nvPr/>
          </p:nvSpPr>
          <p:spPr bwMode="auto">
            <a:xfrm flipH="1" flipV="1">
              <a:off x="8032366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 flipH="1" flipV="1">
              <a:off x="7893611" y="1936897"/>
              <a:ext cx="138223" cy="32961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4" name="Straight Connector 43"/>
            <p:cNvCxnSpPr/>
            <p:nvPr/>
          </p:nvCxnSpPr>
          <p:spPr bwMode="auto">
            <a:xfrm flipH="1">
              <a:off x="8101477" y="1936897"/>
              <a:ext cx="228600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>
              <a:off x="8101477" y="2264557"/>
              <a:ext cx="239234" cy="0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Rectangle 5"/>
          <p:cNvSpPr/>
          <p:nvPr/>
        </p:nvSpPr>
        <p:spPr bwMode="auto">
          <a:xfrm>
            <a:off x="2627385" y="1949036"/>
            <a:ext cx="487680" cy="1905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PC</a:t>
            </a:r>
          </a:p>
        </p:txBody>
      </p:sp>
      <p:sp>
        <p:nvSpPr>
          <p:cNvPr id="11" name="Freeform 10"/>
          <p:cNvSpPr/>
          <p:nvPr/>
        </p:nvSpPr>
        <p:spPr>
          <a:xfrm>
            <a:off x="4322934" y="2308860"/>
            <a:ext cx="912006" cy="266700"/>
          </a:xfrm>
          <a:custGeom>
            <a:avLst/>
            <a:gdLst>
              <a:gd name="connsiteX0" fmla="*/ 982980 w 982980"/>
              <a:gd name="connsiteY0" fmla="*/ 7620 h 274320"/>
              <a:gd name="connsiteX1" fmla="*/ 7620 w 982980"/>
              <a:gd name="connsiteY1" fmla="*/ 0 h 274320"/>
              <a:gd name="connsiteX2" fmla="*/ 0 w 982980"/>
              <a:gd name="connsiteY2" fmla="*/ 274320 h 274320"/>
              <a:gd name="connsiteX0" fmla="*/ 982980 w 982980"/>
              <a:gd name="connsiteY0" fmla="*/ 0 h 266700"/>
              <a:gd name="connsiteX1" fmla="*/ 7620 w 982980"/>
              <a:gd name="connsiteY1" fmla="*/ 15240 h 266700"/>
              <a:gd name="connsiteX2" fmla="*/ 0 w 982980"/>
              <a:gd name="connsiteY2" fmla="*/ 266700 h 266700"/>
              <a:gd name="connsiteX0" fmla="*/ 982980 w 982980"/>
              <a:gd name="connsiteY0" fmla="*/ 0 h 266700"/>
              <a:gd name="connsiteX1" fmla="*/ 0 w 982980"/>
              <a:gd name="connsiteY1" fmla="*/ 0 h 266700"/>
              <a:gd name="connsiteX2" fmla="*/ 0 w 982980"/>
              <a:gd name="connsiteY2" fmla="*/ 26670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82980" h="266700">
                <a:moveTo>
                  <a:pt x="982980" y="0"/>
                </a:moveTo>
                <a:lnTo>
                  <a:pt x="0" y="0"/>
                </a:lnTo>
                <a:lnTo>
                  <a:pt x="0" y="266700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216882" y="1682943"/>
            <a:ext cx="198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pc redirect</a:t>
            </a:r>
            <a:endParaRPr lang="en-US" sz="1800" dirty="0"/>
          </a:p>
        </p:txBody>
      </p:sp>
      <p:sp>
        <p:nvSpPr>
          <p:cNvPr id="24" name="TextBox 23"/>
          <p:cNvSpPr txBox="1"/>
          <p:nvPr/>
        </p:nvSpPr>
        <p:spPr>
          <a:xfrm>
            <a:off x="3594757" y="2246734"/>
            <a:ext cx="81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FF0000"/>
                </a:solidFill>
              </a:rPr>
              <a:t>f2d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69358" y="5574203"/>
            <a:ext cx="189731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Performance?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65188" y="5843646"/>
            <a:ext cx="511305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A dead-cycle or pipeline bubble after each miss prediction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986660" y="4960412"/>
            <a:ext cx="6203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Thus, concurrent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execution requires (</a:t>
            </a:r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&lt; clear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)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6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Design 1 Performance</a:t>
            </a:r>
            <a:endParaRPr lang="en-US" sz="3600" dirty="0" smtClean="0"/>
          </a:p>
        </p:txBody>
      </p:sp>
      <p:sp>
        <p:nvSpPr>
          <p:cNvPr id="348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00075" y="1536672"/>
            <a:ext cx="8193943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rule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doFetch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inst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iMem.req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]);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nap(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f2d.enq(Fetch2Decode{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pc:pcF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ppc:newPcF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inst:inst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rule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doExecute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let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x = f2d.first;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pc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 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x.inst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	 ... register fetch, exec, memory op,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rf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update,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x.ppc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!=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nextPC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pcF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&lt;=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eInst.addr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f2d.clear;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buClr>
                <a:schemeClr val="hlink"/>
              </a:buClr>
              <a:buSzPct val="110000"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else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f2d.deq;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endrule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15694" y="3082414"/>
            <a:ext cx="5422790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f2d is guaranteed to be empty after each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misprediction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(the same as the synchronous design)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81172" y="1454290"/>
            <a:ext cx="2693323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doFetch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&lt;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doExecute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US" dirty="0" err="1">
                <a:solidFill>
                  <a:srgbClr val="FF0000"/>
                </a:solidFill>
                <a:latin typeface="Comic Sans MS" pitchFamily="66" charset="0"/>
              </a:rPr>
              <a:t>enq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&lt; clear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11,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L12-</a:t>
            </a:r>
            <a:fld id="{D02EE386-C9BD-4FB7-9577-6096B5320EC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74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46443</TotalTime>
  <Words>2011</Words>
  <Application>Microsoft Office PowerPoint</Application>
  <PresentationFormat>On-screen Show (4:3)</PresentationFormat>
  <Paragraphs>434</Paragraphs>
  <Slides>23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Blueprint</vt:lpstr>
      <vt:lpstr>PowerPoint Presentation</vt:lpstr>
      <vt:lpstr>Synchronous 2-Stage Pipeline</vt:lpstr>
      <vt:lpstr>Synchronous 2-Stage Pipeline</vt:lpstr>
      <vt:lpstr>Performance?</vt:lpstr>
      <vt:lpstr>Elastic two-stage pipeline</vt:lpstr>
      <vt:lpstr>An elastic Two-Stage pipeline </vt:lpstr>
      <vt:lpstr>For concurrency make pc into an EHR  design 1</vt:lpstr>
      <vt:lpstr>Concurrency and Correctness  Fetch &lt; Execute</vt:lpstr>
      <vt:lpstr>Design 1 Performance</vt:lpstr>
      <vt:lpstr>Design 2</vt:lpstr>
      <vt:lpstr>Design 2 correctness/concurrency   Execute &lt; Fetch </vt:lpstr>
      <vt:lpstr>Takeaway</vt:lpstr>
      <vt:lpstr>Killing fetched instructions</vt:lpstr>
      <vt:lpstr>Epoch: a method to manage control hazards</vt:lpstr>
      <vt:lpstr>An epoch based solution</vt:lpstr>
      <vt:lpstr>Discussion</vt:lpstr>
      <vt:lpstr>Decoupled Fetch and Execute</vt:lpstr>
      <vt:lpstr>A decoupled solution using epochs</vt:lpstr>
      <vt:lpstr>Control Hazard resolution A robust two-rule solution</vt:lpstr>
      <vt:lpstr>Two-stage pipeline  Decoupled code structure</vt:lpstr>
      <vt:lpstr>The Fetch rule</vt:lpstr>
      <vt:lpstr>The Execute rule</vt:lpstr>
      <vt:lpstr>Epoch mechanism is independent of the sophisticated branch prediction schemes that we will study later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1216</cp:revision>
  <cp:lastPrinted>2013-07-09T09:52:54Z</cp:lastPrinted>
  <dcterms:created xsi:type="dcterms:W3CDTF">2003-01-21T19:25:41Z</dcterms:created>
  <dcterms:modified xsi:type="dcterms:W3CDTF">2017-10-11T15:24:53Z</dcterms:modified>
</cp:coreProperties>
</file>